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Lst>
  <p:sldSz cx="9144000" cy="5143500" type="screen16x9"/>
  <p:notesSz cx="6858000" cy="9144000"/>
  <p:embeddedFontLst>
    <p:embeddedFont>
      <p:font typeface="Century Schoolbook" panose="02040604050505020304" pitchFamily="18" charset="0"/>
      <p:regular r:id="rId15"/>
      <p:bold r:id="rId16"/>
      <p:italic r:id="rId17"/>
      <p:boldItalic r:id="rId18"/>
    </p:embeddedFont>
    <p:embeddedFont>
      <p:font typeface="Wingdings 2" panose="05020102010507070707" pitchFamily="18" charset="2"/>
      <p:regular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23CAA-ECFA-23B3-C4E3-19FDAEFDEC5F}" v="4" dt="2022-09-27T17:15:40.491"/>
    <p1510:client id="{4B6DF7CB-24BB-82E6-D665-838C00C69DE2}" v="16" dt="2022-09-27T15:39:15.305"/>
    <p1510:client id="{7A00C14B-C6A4-5D69-3D33-1615D8E0C0D2}" v="12" dt="2022-09-27T17:18:22.236"/>
    <p1510:client id="{7E22B5FB-D5BA-5B14-81B7-1AAE0C1B745B}" v="37" dt="2022-09-27T16:40:11.102"/>
    <p1510:client id="{A09EEBF6-EB0F-08EF-5A15-0BD452A1C89B}" v="475" dt="2022-09-27T17:07:32.838"/>
    <p1510:client id="{ACF0A9AD-6961-9793-C0DB-52459C72EA9E}" v="125" dt="2022-09-27T15:21:29.986"/>
    <p1510:client id="{CF79E548-3833-58F6-3BFD-9857A8E722A0}" v="2" dt="2022-09-27T18:27:09.917"/>
    <p1510:client id="{E0929CFC-35AD-D1B4-E33F-9AFFDD26FA67}" v="4" dt="2022-09-27T17:01:52.059"/>
    <p1510:client id="{FF1EEDD5-BF01-9FDA-DFCE-52DB58A53E5A}" v="11" dt="2022-09-27T15:49:24.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327204-22C1-4B26-8D77-407EE5155356}" type="doc">
      <dgm:prSet loTypeId="urn:microsoft.com/office/officeart/2016/7/layout/BasicLinearProcessNumbered" loCatId="process" qsTypeId="urn:microsoft.com/office/officeart/2005/8/quickstyle/simple2" qsCatId="simple" csTypeId="urn:microsoft.com/office/officeart/2005/8/colors/colorful2" csCatId="colorful"/>
      <dgm:spPr/>
      <dgm:t>
        <a:bodyPr/>
        <a:lstStyle/>
        <a:p>
          <a:endParaRPr lang="en-US"/>
        </a:p>
      </dgm:t>
    </dgm:pt>
    <dgm:pt modelId="{B816E7A8-73DB-492F-82D8-EABDD341AA24}">
      <dgm:prSet/>
      <dgm:spPr/>
      <dgm:t>
        <a:bodyPr/>
        <a:lstStyle/>
        <a:p>
          <a:r>
            <a:rPr lang="en-US" b="0" i="0"/>
            <a:t>Forming, joining, meeting with, or assisting one another; whether it be within or outside a recognized tenants’ association</a:t>
          </a:r>
          <a:endParaRPr lang="en-US"/>
        </a:p>
      </dgm:t>
    </dgm:pt>
    <dgm:pt modelId="{E7665593-1844-47CE-91D9-450C4DB7BBAC}" type="parTrans" cxnId="{DF8DD648-18B8-4ABF-99BD-2D3AECA9C089}">
      <dgm:prSet/>
      <dgm:spPr/>
      <dgm:t>
        <a:bodyPr/>
        <a:lstStyle/>
        <a:p>
          <a:endParaRPr lang="en-US"/>
        </a:p>
      </dgm:t>
    </dgm:pt>
    <dgm:pt modelId="{8DAA7A5C-62B1-4905-A1A6-7B6BB1CDAC46}" type="sibTrans" cxnId="{DF8DD648-18B8-4ABF-99BD-2D3AECA9C089}">
      <dgm:prSet phldrT="1" phldr="0"/>
      <dgm:spPr/>
      <dgm:t>
        <a:bodyPr/>
        <a:lstStyle/>
        <a:p>
          <a:r>
            <a:rPr lang="en-US"/>
            <a:t>1</a:t>
          </a:r>
        </a:p>
      </dgm:t>
    </dgm:pt>
    <dgm:pt modelId="{E0B5DDCA-D8D6-459C-B4ED-1F4C12E1BCBB}">
      <dgm:prSet/>
      <dgm:spPr/>
      <dgm:t>
        <a:bodyPr/>
        <a:lstStyle/>
        <a:p>
          <a:r>
            <a:rPr lang="en-US" b="0" i="0"/>
            <a:t>Choosing representatives and meeting with management to discuss the concerns of the tenants’ association</a:t>
          </a:r>
          <a:endParaRPr lang="en-US"/>
        </a:p>
      </dgm:t>
    </dgm:pt>
    <dgm:pt modelId="{83C8AC18-18BF-4A20-90B3-378CFFD41F7A}" type="parTrans" cxnId="{1A91A3B7-4A48-41A9-8699-E32A4ABCEF4C}">
      <dgm:prSet/>
      <dgm:spPr/>
      <dgm:t>
        <a:bodyPr/>
        <a:lstStyle/>
        <a:p>
          <a:endParaRPr lang="en-US"/>
        </a:p>
      </dgm:t>
    </dgm:pt>
    <dgm:pt modelId="{9D2D1F8D-2B79-4D02-8ABD-3CB90A9605E0}" type="sibTrans" cxnId="{1A91A3B7-4A48-41A9-8699-E32A4ABCEF4C}">
      <dgm:prSet phldrT="2" phldr="0"/>
      <dgm:spPr/>
      <dgm:t>
        <a:bodyPr/>
        <a:lstStyle/>
        <a:p>
          <a:r>
            <a:rPr lang="en-US"/>
            <a:t>2</a:t>
          </a:r>
        </a:p>
      </dgm:t>
    </dgm:pt>
    <dgm:pt modelId="{FAB5DA3D-CB7A-4364-B6A0-F87D2EA9721D}">
      <dgm:prSet/>
      <dgm:spPr/>
      <dgm:t>
        <a:bodyPr/>
        <a:lstStyle/>
        <a:p>
          <a:r>
            <a:rPr lang="en-US" b="0" i="0"/>
            <a:t>Engaging in other activities for the purpose of mutual aid and protection </a:t>
          </a:r>
          <a:endParaRPr lang="en-US"/>
        </a:p>
      </dgm:t>
    </dgm:pt>
    <dgm:pt modelId="{AD9C5F03-B076-4157-9A11-110C495165DF}" type="parTrans" cxnId="{455DD062-4752-4027-A5A8-984E9338DF68}">
      <dgm:prSet/>
      <dgm:spPr/>
      <dgm:t>
        <a:bodyPr/>
        <a:lstStyle/>
        <a:p>
          <a:endParaRPr lang="en-US"/>
        </a:p>
      </dgm:t>
    </dgm:pt>
    <dgm:pt modelId="{537E6181-D7C0-4ACE-BB6A-C1282F58C7DB}" type="sibTrans" cxnId="{455DD062-4752-4027-A5A8-984E9338DF68}">
      <dgm:prSet phldrT="3" phldr="0"/>
      <dgm:spPr/>
      <dgm:t>
        <a:bodyPr/>
        <a:lstStyle/>
        <a:p>
          <a:r>
            <a:rPr lang="en-US"/>
            <a:t>3</a:t>
          </a:r>
        </a:p>
      </dgm:t>
    </dgm:pt>
    <dgm:pt modelId="{2CCF187D-4D50-4DD7-AE66-01AFBDED330E}">
      <dgm:prSet/>
      <dgm:spPr/>
      <dgm:t>
        <a:bodyPr/>
        <a:lstStyle/>
        <a:p>
          <a:r>
            <a:rPr lang="en-US" b="0" i="0"/>
            <a:t>Choosing to refrain from organizing</a:t>
          </a:r>
          <a:endParaRPr lang="en-US"/>
        </a:p>
      </dgm:t>
    </dgm:pt>
    <dgm:pt modelId="{C004B332-EDFD-4DF8-9FD4-EAD7178F8629}" type="parTrans" cxnId="{17EB53C2-ABCB-4285-B38C-ABD992E5A25F}">
      <dgm:prSet/>
      <dgm:spPr/>
      <dgm:t>
        <a:bodyPr/>
        <a:lstStyle/>
        <a:p>
          <a:endParaRPr lang="en-US"/>
        </a:p>
      </dgm:t>
    </dgm:pt>
    <dgm:pt modelId="{FFFF5C26-C24E-4C25-89AB-1D259BB7E209}" type="sibTrans" cxnId="{17EB53C2-ABCB-4285-B38C-ABD992E5A25F}">
      <dgm:prSet phldrT="4" phldr="0"/>
      <dgm:spPr/>
      <dgm:t>
        <a:bodyPr/>
        <a:lstStyle/>
        <a:p>
          <a:r>
            <a:rPr lang="en-US"/>
            <a:t>4</a:t>
          </a:r>
        </a:p>
      </dgm:t>
    </dgm:pt>
    <dgm:pt modelId="{916831E1-6DD0-4BCA-A7F9-586D6DC93148}" type="pres">
      <dgm:prSet presAssocID="{58327204-22C1-4B26-8D77-407EE5155356}" presName="Name0" presStyleCnt="0">
        <dgm:presLayoutVars>
          <dgm:animLvl val="lvl"/>
          <dgm:resizeHandles val="exact"/>
        </dgm:presLayoutVars>
      </dgm:prSet>
      <dgm:spPr/>
    </dgm:pt>
    <dgm:pt modelId="{C8567E44-92D5-44D1-B742-E8DCC4670D09}" type="pres">
      <dgm:prSet presAssocID="{B816E7A8-73DB-492F-82D8-EABDD341AA24}" presName="compositeNode" presStyleCnt="0">
        <dgm:presLayoutVars>
          <dgm:bulletEnabled val="1"/>
        </dgm:presLayoutVars>
      </dgm:prSet>
      <dgm:spPr/>
    </dgm:pt>
    <dgm:pt modelId="{5204A0DB-FDD1-4872-8A17-9675E23D880A}" type="pres">
      <dgm:prSet presAssocID="{B816E7A8-73DB-492F-82D8-EABDD341AA24}" presName="bgRect" presStyleLbl="bgAccFollowNode1" presStyleIdx="0" presStyleCnt="4"/>
      <dgm:spPr/>
    </dgm:pt>
    <dgm:pt modelId="{950874B5-5CF1-44D2-8A26-5354DE14540E}" type="pres">
      <dgm:prSet presAssocID="{8DAA7A5C-62B1-4905-A1A6-7B6BB1CDAC46}" presName="sibTransNodeCircle" presStyleLbl="alignNode1" presStyleIdx="0" presStyleCnt="8">
        <dgm:presLayoutVars>
          <dgm:chMax val="0"/>
          <dgm:bulletEnabled/>
        </dgm:presLayoutVars>
      </dgm:prSet>
      <dgm:spPr/>
    </dgm:pt>
    <dgm:pt modelId="{0432BA1B-CA6E-4E8D-AC67-C1C686E306C7}" type="pres">
      <dgm:prSet presAssocID="{B816E7A8-73DB-492F-82D8-EABDD341AA24}" presName="bottomLine" presStyleLbl="alignNode1" presStyleIdx="1" presStyleCnt="8">
        <dgm:presLayoutVars/>
      </dgm:prSet>
      <dgm:spPr/>
    </dgm:pt>
    <dgm:pt modelId="{A6FA83DD-4256-4C4B-8A41-E89CF1DFA679}" type="pres">
      <dgm:prSet presAssocID="{B816E7A8-73DB-492F-82D8-EABDD341AA24}" presName="nodeText" presStyleLbl="bgAccFollowNode1" presStyleIdx="0" presStyleCnt="4">
        <dgm:presLayoutVars>
          <dgm:bulletEnabled val="1"/>
        </dgm:presLayoutVars>
      </dgm:prSet>
      <dgm:spPr/>
    </dgm:pt>
    <dgm:pt modelId="{A2BD4257-0597-4D26-B675-0C31E198C1FB}" type="pres">
      <dgm:prSet presAssocID="{8DAA7A5C-62B1-4905-A1A6-7B6BB1CDAC46}" presName="sibTrans" presStyleCnt="0"/>
      <dgm:spPr/>
    </dgm:pt>
    <dgm:pt modelId="{3F3BFF98-FEAF-4A2C-8713-70B535E966BB}" type="pres">
      <dgm:prSet presAssocID="{E0B5DDCA-D8D6-459C-B4ED-1F4C12E1BCBB}" presName="compositeNode" presStyleCnt="0">
        <dgm:presLayoutVars>
          <dgm:bulletEnabled val="1"/>
        </dgm:presLayoutVars>
      </dgm:prSet>
      <dgm:spPr/>
    </dgm:pt>
    <dgm:pt modelId="{A0D9C737-BE25-4C53-A82B-DEBD44C96019}" type="pres">
      <dgm:prSet presAssocID="{E0B5DDCA-D8D6-459C-B4ED-1F4C12E1BCBB}" presName="bgRect" presStyleLbl="bgAccFollowNode1" presStyleIdx="1" presStyleCnt="4"/>
      <dgm:spPr/>
    </dgm:pt>
    <dgm:pt modelId="{AE5DF962-96E8-4EA3-B1BB-29C98B1CD892}" type="pres">
      <dgm:prSet presAssocID="{9D2D1F8D-2B79-4D02-8ABD-3CB90A9605E0}" presName="sibTransNodeCircle" presStyleLbl="alignNode1" presStyleIdx="2" presStyleCnt="8">
        <dgm:presLayoutVars>
          <dgm:chMax val="0"/>
          <dgm:bulletEnabled/>
        </dgm:presLayoutVars>
      </dgm:prSet>
      <dgm:spPr/>
    </dgm:pt>
    <dgm:pt modelId="{1E7BCBEB-F4A0-4626-BCC4-F1E9D0CE1EBC}" type="pres">
      <dgm:prSet presAssocID="{E0B5DDCA-D8D6-459C-B4ED-1F4C12E1BCBB}" presName="bottomLine" presStyleLbl="alignNode1" presStyleIdx="3" presStyleCnt="8">
        <dgm:presLayoutVars/>
      </dgm:prSet>
      <dgm:spPr/>
    </dgm:pt>
    <dgm:pt modelId="{DD7A6174-FD87-4D41-9DD2-6E72AE914A28}" type="pres">
      <dgm:prSet presAssocID="{E0B5DDCA-D8D6-459C-B4ED-1F4C12E1BCBB}" presName="nodeText" presStyleLbl="bgAccFollowNode1" presStyleIdx="1" presStyleCnt="4">
        <dgm:presLayoutVars>
          <dgm:bulletEnabled val="1"/>
        </dgm:presLayoutVars>
      </dgm:prSet>
      <dgm:spPr/>
    </dgm:pt>
    <dgm:pt modelId="{EFE37E06-8DC7-4F2A-9BBD-DDE54FDEB3C6}" type="pres">
      <dgm:prSet presAssocID="{9D2D1F8D-2B79-4D02-8ABD-3CB90A9605E0}" presName="sibTrans" presStyleCnt="0"/>
      <dgm:spPr/>
    </dgm:pt>
    <dgm:pt modelId="{DC9CD03E-2816-4518-AFB1-F2138D4D9D1A}" type="pres">
      <dgm:prSet presAssocID="{FAB5DA3D-CB7A-4364-B6A0-F87D2EA9721D}" presName="compositeNode" presStyleCnt="0">
        <dgm:presLayoutVars>
          <dgm:bulletEnabled val="1"/>
        </dgm:presLayoutVars>
      </dgm:prSet>
      <dgm:spPr/>
    </dgm:pt>
    <dgm:pt modelId="{BB3DB28B-97DE-4534-BB44-12286C8F31D8}" type="pres">
      <dgm:prSet presAssocID="{FAB5DA3D-CB7A-4364-B6A0-F87D2EA9721D}" presName="bgRect" presStyleLbl="bgAccFollowNode1" presStyleIdx="2" presStyleCnt="4"/>
      <dgm:spPr/>
    </dgm:pt>
    <dgm:pt modelId="{66DE6886-208F-4D17-BBF9-FE729DCFD9CC}" type="pres">
      <dgm:prSet presAssocID="{537E6181-D7C0-4ACE-BB6A-C1282F58C7DB}" presName="sibTransNodeCircle" presStyleLbl="alignNode1" presStyleIdx="4" presStyleCnt="8">
        <dgm:presLayoutVars>
          <dgm:chMax val="0"/>
          <dgm:bulletEnabled/>
        </dgm:presLayoutVars>
      </dgm:prSet>
      <dgm:spPr/>
    </dgm:pt>
    <dgm:pt modelId="{8F5B599F-CDD0-4EFA-B2BA-F675A400C606}" type="pres">
      <dgm:prSet presAssocID="{FAB5DA3D-CB7A-4364-B6A0-F87D2EA9721D}" presName="bottomLine" presStyleLbl="alignNode1" presStyleIdx="5" presStyleCnt="8">
        <dgm:presLayoutVars/>
      </dgm:prSet>
      <dgm:spPr/>
    </dgm:pt>
    <dgm:pt modelId="{32EB6052-C345-4CA2-BF6C-72E22424EF8F}" type="pres">
      <dgm:prSet presAssocID="{FAB5DA3D-CB7A-4364-B6A0-F87D2EA9721D}" presName="nodeText" presStyleLbl="bgAccFollowNode1" presStyleIdx="2" presStyleCnt="4">
        <dgm:presLayoutVars>
          <dgm:bulletEnabled val="1"/>
        </dgm:presLayoutVars>
      </dgm:prSet>
      <dgm:spPr/>
    </dgm:pt>
    <dgm:pt modelId="{9F04D168-48A7-4D42-8304-5A135962C976}" type="pres">
      <dgm:prSet presAssocID="{537E6181-D7C0-4ACE-BB6A-C1282F58C7DB}" presName="sibTrans" presStyleCnt="0"/>
      <dgm:spPr/>
    </dgm:pt>
    <dgm:pt modelId="{ED8113C4-785D-4203-A0AA-6802561D0F89}" type="pres">
      <dgm:prSet presAssocID="{2CCF187D-4D50-4DD7-AE66-01AFBDED330E}" presName="compositeNode" presStyleCnt="0">
        <dgm:presLayoutVars>
          <dgm:bulletEnabled val="1"/>
        </dgm:presLayoutVars>
      </dgm:prSet>
      <dgm:spPr/>
    </dgm:pt>
    <dgm:pt modelId="{F2E3F18D-BFDD-4F3E-B98D-1C634DB8FF05}" type="pres">
      <dgm:prSet presAssocID="{2CCF187D-4D50-4DD7-AE66-01AFBDED330E}" presName="bgRect" presStyleLbl="bgAccFollowNode1" presStyleIdx="3" presStyleCnt="4"/>
      <dgm:spPr/>
    </dgm:pt>
    <dgm:pt modelId="{F847150F-6C3D-4F9C-8940-131BD7632227}" type="pres">
      <dgm:prSet presAssocID="{FFFF5C26-C24E-4C25-89AB-1D259BB7E209}" presName="sibTransNodeCircle" presStyleLbl="alignNode1" presStyleIdx="6" presStyleCnt="8">
        <dgm:presLayoutVars>
          <dgm:chMax val="0"/>
          <dgm:bulletEnabled/>
        </dgm:presLayoutVars>
      </dgm:prSet>
      <dgm:spPr/>
    </dgm:pt>
    <dgm:pt modelId="{05477C7C-7D2A-4AF3-A348-B117246475F7}" type="pres">
      <dgm:prSet presAssocID="{2CCF187D-4D50-4DD7-AE66-01AFBDED330E}" presName="bottomLine" presStyleLbl="alignNode1" presStyleIdx="7" presStyleCnt="8">
        <dgm:presLayoutVars/>
      </dgm:prSet>
      <dgm:spPr/>
    </dgm:pt>
    <dgm:pt modelId="{CE8D26F7-F6BF-464A-BF13-8E9ACA02491C}" type="pres">
      <dgm:prSet presAssocID="{2CCF187D-4D50-4DD7-AE66-01AFBDED330E}" presName="nodeText" presStyleLbl="bgAccFollowNode1" presStyleIdx="3" presStyleCnt="4">
        <dgm:presLayoutVars>
          <dgm:bulletEnabled val="1"/>
        </dgm:presLayoutVars>
      </dgm:prSet>
      <dgm:spPr/>
    </dgm:pt>
  </dgm:ptLst>
  <dgm:cxnLst>
    <dgm:cxn modelId="{829F201D-513F-4964-A6D0-6299E2AD8FF6}" type="presOf" srcId="{537E6181-D7C0-4ACE-BB6A-C1282F58C7DB}" destId="{66DE6886-208F-4D17-BBF9-FE729DCFD9CC}" srcOrd="0" destOrd="0" presId="urn:microsoft.com/office/officeart/2016/7/layout/BasicLinearProcessNumbered"/>
    <dgm:cxn modelId="{B3FE0F5F-EFD7-48C7-BE21-2E79E5535214}" type="presOf" srcId="{2CCF187D-4D50-4DD7-AE66-01AFBDED330E}" destId="{F2E3F18D-BFDD-4F3E-B98D-1C634DB8FF05}" srcOrd="0" destOrd="0" presId="urn:microsoft.com/office/officeart/2016/7/layout/BasicLinearProcessNumbered"/>
    <dgm:cxn modelId="{5C932C62-8948-43F7-A63D-B33A5165B12A}" type="presOf" srcId="{FAB5DA3D-CB7A-4364-B6A0-F87D2EA9721D}" destId="{32EB6052-C345-4CA2-BF6C-72E22424EF8F}" srcOrd="1" destOrd="0" presId="urn:microsoft.com/office/officeart/2016/7/layout/BasicLinearProcessNumbered"/>
    <dgm:cxn modelId="{455DD062-4752-4027-A5A8-984E9338DF68}" srcId="{58327204-22C1-4B26-8D77-407EE5155356}" destId="{FAB5DA3D-CB7A-4364-B6A0-F87D2EA9721D}" srcOrd="2" destOrd="0" parTransId="{AD9C5F03-B076-4157-9A11-110C495165DF}" sibTransId="{537E6181-D7C0-4ACE-BB6A-C1282F58C7DB}"/>
    <dgm:cxn modelId="{DF8DD648-18B8-4ABF-99BD-2D3AECA9C089}" srcId="{58327204-22C1-4B26-8D77-407EE5155356}" destId="{B816E7A8-73DB-492F-82D8-EABDD341AA24}" srcOrd="0" destOrd="0" parTransId="{E7665593-1844-47CE-91D9-450C4DB7BBAC}" sibTransId="{8DAA7A5C-62B1-4905-A1A6-7B6BB1CDAC46}"/>
    <dgm:cxn modelId="{F17FFC6E-94C3-4A1C-BFDD-5E2611427198}" type="presOf" srcId="{8DAA7A5C-62B1-4905-A1A6-7B6BB1CDAC46}" destId="{950874B5-5CF1-44D2-8A26-5354DE14540E}" srcOrd="0" destOrd="0" presId="urn:microsoft.com/office/officeart/2016/7/layout/BasicLinearProcessNumbered"/>
    <dgm:cxn modelId="{C0DAF77F-2EDC-46AE-A756-525BE9BAD262}" type="presOf" srcId="{58327204-22C1-4B26-8D77-407EE5155356}" destId="{916831E1-6DD0-4BCA-A7F9-586D6DC93148}" srcOrd="0" destOrd="0" presId="urn:microsoft.com/office/officeart/2016/7/layout/BasicLinearProcessNumbered"/>
    <dgm:cxn modelId="{11261F92-3771-476E-A273-3C79D7F40DC6}" type="presOf" srcId="{B816E7A8-73DB-492F-82D8-EABDD341AA24}" destId="{A6FA83DD-4256-4C4B-8A41-E89CF1DFA679}" srcOrd="1" destOrd="0" presId="urn:microsoft.com/office/officeart/2016/7/layout/BasicLinearProcessNumbered"/>
    <dgm:cxn modelId="{94E409A4-2F67-41ED-9D57-70C691E07266}" type="presOf" srcId="{E0B5DDCA-D8D6-459C-B4ED-1F4C12E1BCBB}" destId="{DD7A6174-FD87-4D41-9DD2-6E72AE914A28}" srcOrd="1" destOrd="0" presId="urn:microsoft.com/office/officeart/2016/7/layout/BasicLinearProcessNumbered"/>
    <dgm:cxn modelId="{735354AE-2485-477B-96DE-6A3795FCC7CE}" type="presOf" srcId="{9D2D1F8D-2B79-4D02-8ABD-3CB90A9605E0}" destId="{AE5DF962-96E8-4EA3-B1BB-29C98B1CD892}" srcOrd="0" destOrd="0" presId="urn:microsoft.com/office/officeart/2016/7/layout/BasicLinearProcessNumbered"/>
    <dgm:cxn modelId="{60DF93B5-A2FA-45C6-B5C0-D903D1CC046A}" type="presOf" srcId="{2CCF187D-4D50-4DD7-AE66-01AFBDED330E}" destId="{CE8D26F7-F6BF-464A-BF13-8E9ACA02491C}" srcOrd="1" destOrd="0" presId="urn:microsoft.com/office/officeart/2016/7/layout/BasicLinearProcessNumbered"/>
    <dgm:cxn modelId="{1A91A3B7-4A48-41A9-8699-E32A4ABCEF4C}" srcId="{58327204-22C1-4B26-8D77-407EE5155356}" destId="{E0B5DDCA-D8D6-459C-B4ED-1F4C12E1BCBB}" srcOrd="1" destOrd="0" parTransId="{83C8AC18-18BF-4A20-90B3-378CFFD41F7A}" sibTransId="{9D2D1F8D-2B79-4D02-8ABD-3CB90A9605E0}"/>
    <dgm:cxn modelId="{EBE846C1-536D-42AB-90BE-555BCD25D573}" type="presOf" srcId="{E0B5DDCA-D8D6-459C-B4ED-1F4C12E1BCBB}" destId="{A0D9C737-BE25-4C53-A82B-DEBD44C96019}" srcOrd="0" destOrd="0" presId="urn:microsoft.com/office/officeart/2016/7/layout/BasicLinearProcessNumbered"/>
    <dgm:cxn modelId="{17EB53C2-ABCB-4285-B38C-ABD992E5A25F}" srcId="{58327204-22C1-4B26-8D77-407EE5155356}" destId="{2CCF187D-4D50-4DD7-AE66-01AFBDED330E}" srcOrd="3" destOrd="0" parTransId="{C004B332-EDFD-4DF8-9FD4-EAD7178F8629}" sibTransId="{FFFF5C26-C24E-4C25-89AB-1D259BB7E209}"/>
    <dgm:cxn modelId="{BD5648C8-D75E-4289-ACF4-5AF9749F2ADD}" type="presOf" srcId="{B816E7A8-73DB-492F-82D8-EABDD341AA24}" destId="{5204A0DB-FDD1-4872-8A17-9675E23D880A}" srcOrd="0" destOrd="0" presId="urn:microsoft.com/office/officeart/2016/7/layout/BasicLinearProcessNumbered"/>
    <dgm:cxn modelId="{F37CC8D3-C6EC-49D1-8FB3-3D3F1076D50C}" type="presOf" srcId="{FFFF5C26-C24E-4C25-89AB-1D259BB7E209}" destId="{F847150F-6C3D-4F9C-8940-131BD7632227}" srcOrd="0" destOrd="0" presId="urn:microsoft.com/office/officeart/2016/7/layout/BasicLinearProcessNumbered"/>
    <dgm:cxn modelId="{89EC99E0-FC9B-4426-A4F1-7B9739E27DA5}" type="presOf" srcId="{FAB5DA3D-CB7A-4364-B6A0-F87D2EA9721D}" destId="{BB3DB28B-97DE-4534-BB44-12286C8F31D8}" srcOrd="0" destOrd="0" presId="urn:microsoft.com/office/officeart/2016/7/layout/BasicLinearProcessNumbered"/>
    <dgm:cxn modelId="{12377CF1-7AAF-4860-A24C-0595A49E302D}" type="presParOf" srcId="{916831E1-6DD0-4BCA-A7F9-586D6DC93148}" destId="{C8567E44-92D5-44D1-B742-E8DCC4670D09}" srcOrd="0" destOrd="0" presId="urn:microsoft.com/office/officeart/2016/7/layout/BasicLinearProcessNumbered"/>
    <dgm:cxn modelId="{EE8A2D5A-3A67-4886-9206-B6318736E5F8}" type="presParOf" srcId="{C8567E44-92D5-44D1-B742-E8DCC4670D09}" destId="{5204A0DB-FDD1-4872-8A17-9675E23D880A}" srcOrd="0" destOrd="0" presId="urn:microsoft.com/office/officeart/2016/7/layout/BasicLinearProcessNumbered"/>
    <dgm:cxn modelId="{7D317293-9E38-4098-9ECA-545E8C253BCA}" type="presParOf" srcId="{C8567E44-92D5-44D1-B742-E8DCC4670D09}" destId="{950874B5-5CF1-44D2-8A26-5354DE14540E}" srcOrd="1" destOrd="0" presId="urn:microsoft.com/office/officeart/2016/7/layout/BasicLinearProcessNumbered"/>
    <dgm:cxn modelId="{5FAEE6E0-3083-49F5-B99C-97FE5B2047A6}" type="presParOf" srcId="{C8567E44-92D5-44D1-B742-E8DCC4670D09}" destId="{0432BA1B-CA6E-4E8D-AC67-C1C686E306C7}" srcOrd="2" destOrd="0" presId="urn:microsoft.com/office/officeart/2016/7/layout/BasicLinearProcessNumbered"/>
    <dgm:cxn modelId="{5DD4C7A5-3609-4748-83C0-D3A30E081E95}" type="presParOf" srcId="{C8567E44-92D5-44D1-B742-E8DCC4670D09}" destId="{A6FA83DD-4256-4C4B-8A41-E89CF1DFA679}" srcOrd="3" destOrd="0" presId="urn:microsoft.com/office/officeart/2016/7/layout/BasicLinearProcessNumbered"/>
    <dgm:cxn modelId="{F54B6C7B-8EDA-4F3F-AEA9-99D9E392FF75}" type="presParOf" srcId="{916831E1-6DD0-4BCA-A7F9-586D6DC93148}" destId="{A2BD4257-0597-4D26-B675-0C31E198C1FB}" srcOrd="1" destOrd="0" presId="urn:microsoft.com/office/officeart/2016/7/layout/BasicLinearProcessNumbered"/>
    <dgm:cxn modelId="{A3F414C2-8D55-4474-B3B6-9383F7162378}" type="presParOf" srcId="{916831E1-6DD0-4BCA-A7F9-586D6DC93148}" destId="{3F3BFF98-FEAF-4A2C-8713-70B535E966BB}" srcOrd="2" destOrd="0" presId="urn:microsoft.com/office/officeart/2016/7/layout/BasicLinearProcessNumbered"/>
    <dgm:cxn modelId="{88532987-0B2E-46B3-A0A0-A0034E7303C2}" type="presParOf" srcId="{3F3BFF98-FEAF-4A2C-8713-70B535E966BB}" destId="{A0D9C737-BE25-4C53-A82B-DEBD44C96019}" srcOrd="0" destOrd="0" presId="urn:microsoft.com/office/officeart/2016/7/layout/BasicLinearProcessNumbered"/>
    <dgm:cxn modelId="{19321B6F-BE70-4EA0-BAEC-3FEE3E97FAA8}" type="presParOf" srcId="{3F3BFF98-FEAF-4A2C-8713-70B535E966BB}" destId="{AE5DF962-96E8-4EA3-B1BB-29C98B1CD892}" srcOrd="1" destOrd="0" presId="urn:microsoft.com/office/officeart/2016/7/layout/BasicLinearProcessNumbered"/>
    <dgm:cxn modelId="{BF1FA5B9-3CA9-40D7-A7DF-59BEF87D2BBE}" type="presParOf" srcId="{3F3BFF98-FEAF-4A2C-8713-70B535E966BB}" destId="{1E7BCBEB-F4A0-4626-BCC4-F1E9D0CE1EBC}" srcOrd="2" destOrd="0" presId="urn:microsoft.com/office/officeart/2016/7/layout/BasicLinearProcessNumbered"/>
    <dgm:cxn modelId="{FD21F2D6-02C3-4124-ABFD-51321625BB4C}" type="presParOf" srcId="{3F3BFF98-FEAF-4A2C-8713-70B535E966BB}" destId="{DD7A6174-FD87-4D41-9DD2-6E72AE914A28}" srcOrd="3" destOrd="0" presId="urn:microsoft.com/office/officeart/2016/7/layout/BasicLinearProcessNumbered"/>
    <dgm:cxn modelId="{E85728F3-6424-46FE-A90B-AE05CED01367}" type="presParOf" srcId="{916831E1-6DD0-4BCA-A7F9-586D6DC93148}" destId="{EFE37E06-8DC7-4F2A-9BBD-DDE54FDEB3C6}" srcOrd="3" destOrd="0" presId="urn:microsoft.com/office/officeart/2016/7/layout/BasicLinearProcessNumbered"/>
    <dgm:cxn modelId="{45843414-CC20-4597-B193-BBC3C41C93BF}" type="presParOf" srcId="{916831E1-6DD0-4BCA-A7F9-586D6DC93148}" destId="{DC9CD03E-2816-4518-AFB1-F2138D4D9D1A}" srcOrd="4" destOrd="0" presId="urn:microsoft.com/office/officeart/2016/7/layout/BasicLinearProcessNumbered"/>
    <dgm:cxn modelId="{F679C5E0-00C2-4527-A441-18D6C95CCC0B}" type="presParOf" srcId="{DC9CD03E-2816-4518-AFB1-F2138D4D9D1A}" destId="{BB3DB28B-97DE-4534-BB44-12286C8F31D8}" srcOrd="0" destOrd="0" presId="urn:microsoft.com/office/officeart/2016/7/layout/BasicLinearProcessNumbered"/>
    <dgm:cxn modelId="{139E7E30-F135-4059-A4A0-BF8119034C1B}" type="presParOf" srcId="{DC9CD03E-2816-4518-AFB1-F2138D4D9D1A}" destId="{66DE6886-208F-4D17-BBF9-FE729DCFD9CC}" srcOrd="1" destOrd="0" presId="urn:microsoft.com/office/officeart/2016/7/layout/BasicLinearProcessNumbered"/>
    <dgm:cxn modelId="{F1DD9D25-E1E5-455B-8805-A23090075CC2}" type="presParOf" srcId="{DC9CD03E-2816-4518-AFB1-F2138D4D9D1A}" destId="{8F5B599F-CDD0-4EFA-B2BA-F675A400C606}" srcOrd="2" destOrd="0" presId="urn:microsoft.com/office/officeart/2016/7/layout/BasicLinearProcessNumbered"/>
    <dgm:cxn modelId="{9F008C96-C699-4FF5-AC37-99FB5006EDC5}" type="presParOf" srcId="{DC9CD03E-2816-4518-AFB1-F2138D4D9D1A}" destId="{32EB6052-C345-4CA2-BF6C-72E22424EF8F}" srcOrd="3" destOrd="0" presId="urn:microsoft.com/office/officeart/2016/7/layout/BasicLinearProcessNumbered"/>
    <dgm:cxn modelId="{0B264C9A-836E-4850-92DD-58C988166ED7}" type="presParOf" srcId="{916831E1-6DD0-4BCA-A7F9-586D6DC93148}" destId="{9F04D168-48A7-4D42-8304-5A135962C976}" srcOrd="5" destOrd="0" presId="urn:microsoft.com/office/officeart/2016/7/layout/BasicLinearProcessNumbered"/>
    <dgm:cxn modelId="{7BD55EA2-87B0-4421-AB72-68D69DBAE3B7}" type="presParOf" srcId="{916831E1-6DD0-4BCA-A7F9-586D6DC93148}" destId="{ED8113C4-785D-4203-A0AA-6802561D0F89}" srcOrd="6" destOrd="0" presId="urn:microsoft.com/office/officeart/2016/7/layout/BasicLinearProcessNumbered"/>
    <dgm:cxn modelId="{5709735F-7775-40C4-B952-BC69D54E0EC9}" type="presParOf" srcId="{ED8113C4-785D-4203-A0AA-6802561D0F89}" destId="{F2E3F18D-BFDD-4F3E-B98D-1C634DB8FF05}" srcOrd="0" destOrd="0" presId="urn:microsoft.com/office/officeart/2016/7/layout/BasicLinearProcessNumbered"/>
    <dgm:cxn modelId="{AD4A4928-0218-4096-8A8B-380D7FBD0F9E}" type="presParOf" srcId="{ED8113C4-785D-4203-A0AA-6802561D0F89}" destId="{F847150F-6C3D-4F9C-8940-131BD7632227}" srcOrd="1" destOrd="0" presId="urn:microsoft.com/office/officeart/2016/7/layout/BasicLinearProcessNumbered"/>
    <dgm:cxn modelId="{302D8E81-EE15-41C7-9391-289D1EDC2FCD}" type="presParOf" srcId="{ED8113C4-785D-4203-A0AA-6802561D0F89}" destId="{05477C7C-7D2A-4AF3-A348-B117246475F7}" srcOrd="2" destOrd="0" presId="urn:microsoft.com/office/officeart/2016/7/layout/BasicLinearProcessNumbered"/>
    <dgm:cxn modelId="{D7C4B6F4-CC97-431F-B303-362032F4ABF9}" type="presParOf" srcId="{ED8113C4-785D-4203-A0AA-6802561D0F89}" destId="{CE8D26F7-F6BF-464A-BF13-8E9ACA02491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46501-3A9A-4491-9669-E041D6B5845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6E56E65-B53D-47ED-BACB-FA48A0E89F5E}">
      <dgm:prSet/>
      <dgm:spPr/>
      <dgm:t>
        <a:bodyPr/>
        <a:lstStyle/>
        <a:p>
          <a:r>
            <a:rPr lang="en-US" baseline="0"/>
            <a:t>Assisting tenant in tenants’ organization activities</a:t>
          </a:r>
          <a:endParaRPr lang="en-US"/>
        </a:p>
      </dgm:t>
    </dgm:pt>
    <dgm:pt modelId="{76EE94F8-8109-445E-B131-265B64C1AFA6}" type="parTrans" cxnId="{71A1CFD4-A207-4D5F-8315-A768C3344A84}">
      <dgm:prSet/>
      <dgm:spPr/>
      <dgm:t>
        <a:bodyPr/>
        <a:lstStyle/>
        <a:p>
          <a:endParaRPr lang="en-US"/>
        </a:p>
      </dgm:t>
    </dgm:pt>
    <dgm:pt modelId="{B900BE85-FC2E-433C-8C37-E5B40574DF56}" type="sibTrans" cxnId="{71A1CFD4-A207-4D5F-8315-A768C3344A84}">
      <dgm:prSet/>
      <dgm:spPr/>
      <dgm:t>
        <a:bodyPr/>
        <a:lstStyle/>
        <a:p>
          <a:endParaRPr lang="en-US"/>
        </a:p>
      </dgm:t>
    </dgm:pt>
    <dgm:pt modelId="{67A2AC18-A157-41B8-A58B-6DB089F2766B}">
      <dgm:prSet/>
      <dgm:spPr/>
      <dgm:t>
        <a:bodyPr/>
        <a:lstStyle/>
        <a:p>
          <a:r>
            <a:rPr lang="en-US" baseline="0"/>
            <a:t>Any other activity reasonably related to the establishment of a tenant organization</a:t>
          </a:r>
          <a:endParaRPr lang="en-US"/>
        </a:p>
      </dgm:t>
    </dgm:pt>
    <dgm:pt modelId="{A531D8C6-1FDA-495A-A047-B56701AE1969}" type="parTrans" cxnId="{AB3BD417-059D-42C6-99B8-17F36DB8F0DF}">
      <dgm:prSet/>
      <dgm:spPr/>
      <dgm:t>
        <a:bodyPr/>
        <a:lstStyle/>
        <a:p>
          <a:endParaRPr lang="en-US"/>
        </a:p>
      </dgm:t>
    </dgm:pt>
    <dgm:pt modelId="{7594D2D6-B9CA-43F5-90E1-430A21E30414}" type="sibTrans" cxnId="{AB3BD417-059D-42C6-99B8-17F36DB8F0DF}">
      <dgm:prSet/>
      <dgm:spPr/>
      <dgm:t>
        <a:bodyPr/>
        <a:lstStyle/>
        <a:p>
          <a:endParaRPr lang="en-US"/>
        </a:p>
      </dgm:t>
    </dgm:pt>
    <dgm:pt modelId="{8A5B6D91-A074-4BDB-ADE6-C1E505569145}">
      <dgm:prSet/>
      <dgm:spPr/>
      <dgm:t>
        <a:bodyPr/>
        <a:lstStyle/>
        <a:p>
          <a:r>
            <a:rPr lang="en-US" baseline="0"/>
            <a:t>The landlord nor their agents (maintenance, cleaning, security, leasing office staff, etc.) have the right to retaliate against a tenant or non-tenant organizer who engages in the protected activities </a:t>
          </a:r>
          <a:endParaRPr lang="en-US"/>
        </a:p>
      </dgm:t>
    </dgm:pt>
    <dgm:pt modelId="{08165A40-9E9A-405F-9394-A04201A97536}" type="parTrans" cxnId="{E90C1376-8556-4F7A-B5CC-CC5876C37A81}">
      <dgm:prSet/>
      <dgm:spPr/>
      <dgm:t>
        <a:bodyPr/>
        <a:lstStyle/>
        <a:p>
          <a:endParaRPr lang="en-US"/>
        </a:p>
      </dgm:t>
    </dgm:pt>
    <dgm:pt modelId="{0F262A1B-C57C-4CD9-8EBF-8A7D3AB40255}" type="sibTrans" cxnId="{E90C1376-8556-4F7A-B5CC-CC5876C37A81}">
      <dgm:prSet/>
      <dgm:spPr/>
      <dgm:t>
        <a:bodyPr/>
        <a:lstStyle/>
        <a:p>
          <a:endParaRPr lang="en-US"/>
        </a:p>
      </dgm:t>
    </dgm:pt>
    <dgm:pt modelId="{75A040DE-CEB1-4E3D-927F-95C28A397C8D}">
      <dgm:prSet/>
      <dgm:spPr/>
      <dgm:t>
        <a:bodyPr/>
        <a:lstStyle/>
        <a:p>
          <a:r>
            <a:rPr lang="en-US"/>
            <a:t>(or other activities reasonably related to tenant organizing, within or outside a tenants’ association)</a:t>
          </a:r>
        </a:p>
      </dgm:t>
    </dgm:pt>
    <dgm:pt modelId="{76945B3E-E90F-4058-879E-B432048BE4F5}" type="parTrans" cxnId="{A3E4FA24-EBBF-4598-8A1B-C680EDFFB21A}">
      <dgm:prSet/>
      <dgm:spPr/>
      <dgm:t>
        <a:bodyPr/>
        <a:lstStyle/>
        <a:p>
          <a:endParaRPr lang="en-US"/>
        </a:p>
      </dgm:t>
    </dgm:pt>
    <dgm:pt modelId="{3F6807D8-D0F1-4067-949E-C5E78BD56F0B}" type="sibTrans" cxnId="{A3E4FA24-EBBF-4598-8A1B-C680EDFFB21A}">
      <dgm:prSet/>
      <dgm:spPr/>
      <dgm:t>
        <a:bodyPr/>
        <a:lstStyle/>
        <a:p>
          <a:endParaRPr lang="en-US"/>
        </a:p>
      </dgm:t>
    </dgm:pt>
    <dgm:pt modelId="{A3B871E3-9411-436F-A4A3-DA27D97F8EC9}" type="pres">
      <dgm:prSet presAssocID="{70346501-3A9A-4491-9669-E041D6B58453}" presName="linear" presStyleCnt="0">
        <dgm:presLayoutVars>
          <dgm:animLvl val="lvl"/>
          <dgm:resizeHandles val="exact"/>
        </dgm:presLayoutVars>
      </dgm:prSet>
      <dgm:spPr/>
    </dgm:pt>
    <dgm:pt modelId="{DD230A89-BAD9-4275-A58E-29CF45EFF05A}" type="pres">
      <dgm:prSet presAssocID="{D6E56E65-B53D-47ED-BACB-FA48A0E89F5E}" presName="parentText" presStyleLbl="node1" presStyleIdx="0" presStyleCnt="3">
        <dgm:presLayoutVars>
          <dgm:chMax val="0"/>
          <dgm:bulletEnabled val="1"/>
        </dgm:presLayoutVars>
      </dgm:prSet>
      <dgm:spPr/>
    </dgm:pt>
    <dgm:pt modelId="{B778380F-FADE-4627-9984-6567A1094DD6}" type="pres">
      <dgm:prSet presAssocID="{B900BE85-FC2E-433C-8C37-E5B40574DF56}" presName="spacer" presStyleCnt="0"/>
      <dgm:spPr/>
    </dgm:pt>
    <dgm:pt modelId="{A4F2CE28-DEC4-4E13-95C3-1BE43E1B2025}" type="pres">
      <dgm:prSet presAssocID="{67A2AC18-A157-41B8-A58B-6DB089F2766B}" presName="parentText" presStyleLbl="node1" presStyleIdx="1" presStyleCnt="3">
        <dgm:presLayoutVars>
          <dgm:chMax val="0"/>
          <dgm:bulletEnabled val="1"/>
        </dgm:presLayoutVars>
      </dgm:prSet>
      <dgm:spPr/>
    </dgm:pt>
    <dgm:pt modelId="{8388B2B4-86F4-48AE-93D8-C95BD34D3DAE}" type="pres">
      <dgm:prSet presAssocID="{7594D2D6-B9CA-43F5-90E1-430A21E30414}" presName="spacer" presStyleCnt="0"/>
      <dgm:spPr/>
    </dgm:pt>
    <dgm:pt modelId="{874DBEAF-8DCC-4ABB-B13F-EE43BEFC2B52}" type="pres">
      <dgm:prSet presAssocID="{8A5B6D91-A074-4BDB-ADE6-C1E505569145}" presName="parentText" presStyleLbl="node1" presStyleIdx="2" presStyleCnt="3">
        <dgm:presLayoutVars>
          <dgm:chMax val="0"/>
          <dgm:bulletEnabled val="1"/>
        </dgm:presLayoutVars>
      </dgm:prSet>
      <dgm:spPr/>
    </dgm:pt>
    <dgm:pt modelId="{AE8D0197-2DD5-4DFE-871B-C8A956AA670C}" type="pres">
      <dgm:prSet presAssocID="{8A5B6D91-A074-4BDB-ADE6-C1E505569145}" presName="childText" presStyleLbl="revTx" presStyleIdx="0" presStyleCnt="1">
        <dgm:presLayoutVars>
          <dgm:bulletEnabled val="1"/>
        </dgm:presLayoutVars>
      </dgm:prSet>
      <dgm:spPr/>
    </dgm:pt>
  </dgm:ptLst>
  <dgm:cxnLst>
    <dgm:cxn modelId="{AB3BD417-059D-42C6-99B8-17F36DB8F0DF}" srcId="{70346501-3A9A-4491-9669-E041D6B58453}" destId="{67A2AC18-A157-41B8-A58B-6DB089F2766B}" srcOrd="1" destOrd="0" parTransId="{A531D8C6-1FDA-495A-A047-B56701AE1969}" sibTransId="{7594D2D6-B9CA-43F5-90E1-430A21E30414}"/>
    <dgm:cxn modelId="{E8EAD81C-3F89-48D4-A9E7-BEA553536E11}" type="presOf" srcId="{8A5B6D91-A074-4BDB-ADE6-C1E505569145}" destId="{874DBEAF-8DCC-4ABB-B13F-EE43BEFC2B52}" srcOrd="0" destOrd="0" presId="urn:microsoft.com/office/officeart/2005/8/layout/vList2"/>
    <dgm:cxn modelId="{8A17011D-A021-4471-9083-CD9ABBA47786}" type="presOf" srcId="{67A2AC18-A157-41B8-A58B-6DB089F2766B}" destId="{A4F2CE28-DEC4-4E13-95C3-1BE43E1B2025}" srcOrd="0" destOrd="0" presId="urn:microsoft.com/office/officeart/2005/8/layout/vList2"/>
    <dgm:cxn modelId="{A3E4FA24-EBBF-4598-8A1B-C680EDFFB21A}" srcId="{8A5B6D91-A074-4BDB-ADE6-C1E505569145}" destId="{75A040DE-CEB1-4E3D-927F-95C28A397C8D}" srcOrd="0" destOrd="0" parTransId="{76945B3E-E90F-4058-879E-B432048BE4F5}" sibTransId="{3F6807D8-D0F1-4067-949E-C5E78BD56F0B}"/>
    <dgm:cxn modelId="{97C7E362-DC47-44D5-9360-B328B0D4AFF3}" type="presOf" srcId="{75A040DE-CEB1-4E3D-927F-95C28A397C8D}" destId="{AE8D0197-2DD5-4DFE-871B-C8A956AA670C}" srcOrd="0" destOrd="0" presId="urn:microsoft.com/office/officeart/2005/8/layout/vList2"/>
    <dgm:cxn modelId="{E90C1376-8556-4F7A-B5CC-CC5876C37A81}" srcId="{70346501-3A9A-4491-9669-E041D6B58453}" destId="{8A5B6D91-A074-4BDB-ADE6-C1E505569145}" srcOrd="2" destOrd="0" parTransId="{08165A40-9E9A-405F-9394-A04201A97536}" sibTransId="{0F262A1B-C57C-4CD9-8EBF-8A7D3AB40255}"/>
    <dgm:cxn modelId="{4EBEF3B1-64C5-411C-914F-482949808897}" type="presOf" srcId="{D6E56E65-B53D-47ED-BACB-FA48A0E89F5E}" destId="{DD230A89-BAD9-4275-A58E-29CF45EFF05A}" srcOrd="0" destOrd="0" presId="urn:microsoft.com/office/officeart/2005/8/layout/vList2"/>
    <dgm:cxn modelId="{EA7076D3-5A13-4755-859A-EB14B688D6D8}" type="presOf" srcId="{70346501-3A9A-4491-9669-E041D6B58453}" destId="{A3B871E3-9411-436F-A4A3-DA27D97F8EC9}" srcOrd="0" destOrd="0" presId="urn:microsoft.com/office/officeart/2005/8/layout/vList2"/>
    <dgm:cxn modelId="{71A1CFD4-A207-4D5F-8315-A768C3344A84}" srcId="{70346501-3A9A-4491-9669-E041D6B58453}" destId="{D6E56E65-B53D-47ED-BACB-FA48A0E89F5E}" srcOrd="0" destOrd="0" parTransId="{76EE94F8-8109-445E-B131-265B64C1AFA6}" sibTransId="{B900BE85-FC2E-433C-8C37-E5B40574DF56}"/>
    <dgm:cxn modelId="{00CB9A2C-FD63-46A8-A487-1B4B2D569258}" type="presParOf" srcId="{A3B871E3-9411-436F-A4A3-DA27D97F8EC9}" destId="{DD230A89-BAD9-4275-A58E-29CF45EFF05A}" srcOrd="0" destOrd="0" presId="urn:microsoft.com/office/officeart/2005/8/layout/vList2"/>
    <dgm:cxn modelId="{F409DD9D-13D6-4F54-978B-686529766CA2}" type="presParOf" srcId="{A3B871E3-9411-436F-A4A3-DA27D97F8EC9}" destId="{B778380F-FADE-4627-9984-6567A1094DD6}" srcOrd="1" destOrd="0" presId="urn:microsoft.com/office/officeart/2005/8/layout/vList2"/>
    <dgm:cxn modelId="{D34764CF-D4D7-4BCD-B86E-6C5FAA8752E9}" type="presParOf" srcId="{A3B871E3-9411-436F-A4A3-DA27D97F8EC9}" destId="{A4F2CE28-DEC4-4E13-95C3-1BE43E1B2025}" srcOrd="2" destOrd="0" presId="urn:microsoft.com/office/officeart/2005/8/layout/vList2"/>
    <dgm:cxn modelId="{20108AB0-9855-457C-8983-912015BAC604}" type="presParOf" srcId="{A3B871E3-9411-436F-A4A3-DA27D97F8EC9}" destId="{8388B2B4-86F4-48AE-93D8-C95BD34D3DAE}" srcOrd="3" destOrd="0" presId="urn:microsoft.com/office/officeart/2005/8/layout/vList2"/>
    <dgm:cxn modelId="{7BCDB1FE-BC4C-4F8D-B651-00FFDD4437C8}" type="presParOf" srcId="{A3B871E3-9411-436F-A4A3-DA27D97F8EC9}" destId="{874DBEAF-8DCC-4ABB-B13F-EE43BEFC2B52}" srcOrd="4" destOrd="0" presId="urn:microsoft.com/office/officeart/2005/8/layout/vList2"/>
    <dgm:cxn modelId="{C8A017FC-96B3-4ADD-B8A7-E1E34A1815EE}" type="presParOf" srcId="{A3B871E3-9411-436F-A4A3-DA27D97F8EC9}" destId="{AE8D0197-2DD5-4DFE-871B-C8A956AA670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1DD072-4BD4-427C-ABA9-675A9BFC9EB2}"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8968EAF-7955-4D62-A46E-B2355EEB845C}">
      <dgm:prSet/>
      <dgm:spPr/>
      <dgm:t>
        <a:bodyPr/>
        <a:lstStyle/>
        <a:p>
          <a:pPr>
            <a:lnSpc>
              <a:spcPct val="100000"/>
            </a:lnSpc>
            <a:defRPr b="1"/>
          </a:pPr>
          <a:r>
            <a:rPr lang="en-GB" baseline="0"/>
            <a:t>Formulating responses to owner actions, including: </a:t>
          </a:r>
          <a:endParaRPr lang="en-US"/>
        </a:p>
      </dgm:t>
    </dgm:pt>
    <dgm:pt modelId="{E08644E9-C3C6-451D-B71F-6DFBCB39A99D}" type="parTrans" cxnId="{4C48415D-17A6-43E1-AB17-4C6BDBB95AB2}">
      <dgm:prSet/>
      <dgm:spPr/>
      <dgm:t>
        <a:bodyPr/>
        <a:lstStyle/>
        <a:p>
          <a:endParaRPr lang="en-US"/>
        </a:p>
      </dgm:t>
    </dgm:pt>
    <dgm:pt modelId="{10079E5B-5876-41B6-98FC-9548D002B6CE}" type="sibTrans" cxnId="{4C48415D-17A6-43E1-AB17-4C6BDBB95AB2}">
      <dgm:prSet/>
      <dgm:spPr/>
      <dgm:t>
        <a:bodyPr/>
        <a:lstStyle/>
        <a:p>
          <a:endParaRPr lang="en-US"/>
        </a:p>
      </dgm:t>
    </dgm:pt>
    <dgm:pt modelId="{6D2AEDDC-6258-4D39-AC1F-77108DEF72B9}">
      <dgm:prSet/>
      <dgm:spPr/>
      <dgm:t>
        <a:bodyPr/>
        <a:lstStyle/>
        <a:p>
          <a:pPr>
            <a:lnSpc>
              <a:spcPct val="100000"/>
            </a:lnSpc>
          </a:pPr>
          <a:r>
            <a:rPr lang="en-GB"/>
            <a:t>Rent or rent ceiling increases or requests for rent or rent ceiling increases;</a:t>
          </a:r>
          <a:endParaRPr lang="en-US"/>
        </a:p>
      </dgm:t>
    </dgm:pt>
    <dgm:pt modelId="{0866AE6A-429B-434F-80B1-A65FBA8F59C3}" type="parTrans" cxnId="{62775F81-DBD6-4088-9C5A-C28D4A5B645C}">
      <dgm:prSet/>
      <dgm:spPr/>
      <dgm:t>
        <a:bodyPr/>
        <a:lstStyle/>
        <a:p>
          <a:endParaRPr lang="en-US"/>
        </a:p>
      </dgm:t>
    </dgm:pt>
    <dgm:pt modelId="{1D22A365-B113-49B1-8526-D22F2466422D}" type="sibTrans" cxnId="{62775F81-DBD6-4088-9C5A-C28D4A5B645C}">
      <dgm:prSet/>
      <dgm:spPr/>
      <dgm:t>
        <a:bodyPr/>
        <a:lstStyle/>
        <a:p>
          <a:endParaRPr lang="en-US"/>
        </a:p>
      </dgm:t>
    </dgm:pt>
    <dgm:pt modelId="{B86A2326-80BE-4BE3-9724-28ABD00D77E1}">
      <dgm:prSet/>
      <dgm:spPr/>
      <dgm:t>
        <a:bodyPr/>
        <a:lstStyle/>
        <a:p>
          <a:pPr>
            <a:lnSpc>
              <a:spcPct val="100000"/>
            </a:lnSpc>
          </a:pPr>
          <a:r>
            <a:rPr lang="en-GB"/>
            <a:t>Proposed increases, decreases, or other changes in the housing accommodation’s facilities and services; and</a:t>
          </a:r>
          <a:endParaRPr lang="en-US"/>
        </a:p>
      </dgm:t>
    </dgm:pt>
    <dgm:pt modelId="{D1C61188-E7F5-4E7F-BCD3-D9854114EC41}" type="parTrans" cxnId="{ED71703A-0B01-40BE-9417-8843657A86D4}">
      <dgm:prSet/>
      <dgm:spPr/>
      <dgm:t>
        <a:bodyPr/>
        <a:lstStyle/>
        <a:p>
          <a:endParaRPr lang="en-US"/>
        </a:p>
      </dgm:t>
    </dgm:pt>
    <dgm:pt modelId="{54271A0D-1DA7-4537-971C-498D6342AFE6}" type="sibTrans" cxnId="{ED71703A-0B01-40BE-9417-8843657A86D4}">
      <dgm:prSet/>
      <dgm:spPr/>
      <dgm:t>
        <a:bodyPr/>
        <a:lstStyle/>
        <a:p>
          <a:endParaRPr lang="en-US"/>
        </a:p>
      </dgm:t>
    </dgm:pt>
    <dgm:pt modelId="{70791252-5105-430E-8236-DD410CB4FCD7}">
      <dgm:prSet/>
      <dgm:spPr/>
      <dgm:t>
        <a:bodyPr/>
        <a:lstStyle/>
        <a:p>
          <a:pPr>
            <a:lnSpc>
              <a:spcPct val="100000"/>
            </a:lnSpc>
          </a:pPr>
          <a:r>
            <a:rPr lang="en-GB"/>
            <a:t>Conversion of residential units to nonresidential use, cooperative housing, or condominiums;</a:t>
          </a:r>
          <a:endParaRPr lang="en-US"/>
        </a:p>
      </dgm:t>
    </dgm:pt>
    <dgm:pt modelId="{2E859CE4-6F75-4AB3-B88A-DD22D6461F7B}" type="parTrans" cxnId="{E769F1E0-40F5-4FAA-A127-4D99796BE210}">
      <dgm:prSet/>
      <dgm:spPr/>
      <dgm:t>
        <a:bodyPr/>
        <a:lstStyle/>
        <a:p>
          <a:endParaRPr lang="en-US"/>
        </a:p>
      </dgm:t>
    </dgm:pt>
    <dgm:pt modelId="{CA80C7B8-452C-4959-A05F-24BCD617A908}" type="sibTrans" cxnId="{E769F1E0-40F5-4FAA-A127-4D99796BE210}">
      <dgm:prSet/>
      <dgm:spPr/>
      <dgm:t>
        <a:bodyPr/>
        <a:lstStyle/>
        <a:p>
          <a:endParaRPr lang="en-US"/>
        </a:p>
      </dgm:t>
    </dgm:pt>
    <dgm:pt modelId="{94FD8584-5388-486D-9627-0F98A4E3E023}">
      <dgm:prSet/>
      <dgm:spPr/>
      <dgm:t>
        <a:bodyPr/>
        <a:lstStyle/>
        <a:p>
          <a:pPr>
            <a:lnSpc>
              <a:spcPct val="100000"/>
            </a:lnSpc>
            <a:defRPr b="1"/>
          </a:pPr>
          <a:r>
            <a:rPr lang="en-GB" baseline="0"/>
            <a:t>Proposing that the owner or management modify the housing accommodation’s facilities and services; and</a:t>
          </a:r>
          <a:endParaRPr lang="en-US"/>
        </a:p>
      </dgm:t>
    </dgm:pt>
    <dgm:pt modelId="{952C734B-46EA-4ADB-9D9B-19B60194B1C5}" type="parTrans" cxnId="{405A38E8-3D18-490D-BEDD-C5917A56D57B}">
      <dgm:prSet/>
      <dgm:spPr/>
      <dgm:t>
        <a:bodyPr/>
        <a:lstStyle/>
        <a:p>
          <a:endParaRPr lang="en-US"/>
        </a:p>
      </dgm:t>
    </dgm:pt>
    <dgm:pt modelId="{A6E5909D-2766-4CE6-BEA9-4C75D99808DD}" type="sibTrans" cxnId="{405A38E8-3D18-490D-BEDD-C5917A56D57B}">
      <dgm:prSet/>
      <dgm:spPr/>
      <dgm:t>
        <a:bodyPr/>
        <a:lstStyle/>
        <a:p>
          <a:endParaRPr lang="en-US"/>
        </a:p>
      </dgm:t>
    </dgm:pt>
    <dgm:pt modelId="{4180D690-6D66-4100-AF42-CC5CD53961C9}">
      <dgm:prSet/>
      <dgm:spPr/>
      <dgm:t>
        <a:bodyPr/>
        <a:lstStyle/>
        <a:p>
          <a:pPr>
            <a:lnSpc>
              <a:spcPct val="100000"/>
            </a:lnSpc>
            <a:defRPr b="1"/>
          </a:pPr>
          <a:r>
            <a:rPr lang="en-GB" baseline="0"/>
            <a:t>Any other activity reasonably related to the establishment or operation of a tenant organization</a:t>
          </a:r>
          <a:endParaRPr lang="en-US"/>
        </a:p>
      </dgm:t>
    </dgm:pt>
    <dgm:pt modelId="{56CCE0ED-2C8E-4EF5-8DB6-35B061700C05}" type="parTrans" cxnId="{760350A7-6AB1-486F-9DFF-E20AB08A33BE}">
      <dgm:prSet/>
      <dgm:spPr/>
      <dgm:t>
        <a:bodyPr/>
        <a:lstStyle/>
        <a:p>
          <a:endParaRPr lang="en-US"/>
        </a:p>
      </dgm:t>
    </dgm:pt>
    <dgm:pt modelId="{5204B043-6F8F-43FA-8B92-C186FAF82455}" type="sibTrans" cxnId="{760350A7-6AB1-486F-9DFF-E20AB08A33BE}">
      <dgm:prSet/>
      <dgm:spPr/>
      <dgm:t>
        <a:bodyPr/>
        <a:lstStyle/>
        <a:p>
          <a:endParaRPr lang="en-US"/>
        </a:p>
      </dgm:t>
    </dgm:pt>
    <dgm:pt modelId="{34A791FD-A40E-4D28-84C1-DB4B83B6C64E}" type="pres">
      <dgm:prSet presAssocID="{EE1DD072-4BD4-427C-ABA9-675A9BFC9EB2}" presName="root" presStyleCnt="0">
        <dgm:presLayoutVars>
          <dgm:dir/>
          <dgm:resizeHandles val="exact"/>
        </dgm:presLayoutVars>
      </dgm:prSet>
      <dgm:spPr/>
    </dgm:pt>
    <dgm:pt modelId="{EF0B36CF-802B-43A1-A371-1D87942B61B7}" type="pres">
      <dgm:prSet presAssocID="{D8968EAF-7955-4D62-A46E-B2355EEB845C}" presName="compNode" presStyleCnt="0"/>
      <dgm:spPr/>
    </dgm:pt>
    <dgm:pt modelId="{7E4A1C90-4E42-435E-82A8-D5DA2760AA05}" type="pres">
      <dgm:prSet presAssocID="{D8968EAF-7955-4D62-A46E-B2355EEB84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culator"/>
        </a:ext>
      </dgm:extLst>
    </dgm:pt>
    <dgm:pt modelId="{2A173DBE-3B61-4A04-94CA-E08DBDFC8E5A}" type="pres">
      <dgm:prSet presAssocID="{D8968EAF-7955-4D62-A46E-B2355EEB845C}" presName="iconSpace" presStyleCnt="0"/>
      <dgm:spPr/>
    </dgm:pt>
    <dgm:pt modelId="{396AEDE5-34A3-4B17-99CC-81B5E1E20561}" type="pres">
      <dgm:prSet presAssocID="{D8968EAF-7955-4D62-A46E-B2355EEB845C}" presName="parTx" presStyleLbl="revTx" presStyleIdx="0" presStyleCnt="6">
        <dgm:presLayoutVars>
          <dgm:chMax val="0"/>
          <dgm:chPref val="0"/>
        </dgm:presLayoutVars>
      </dgm:prSet>
      <dgm:spPr/>
    </dgm:pt>
    <dgm:pt modelId="{9771F8CF-92AD-4CAC-9476-D11916A1B56D}" type="pres">
      <dgm:prSet presAssocID="{D8968EAF-7955-4D62-A46E-B2355EEB845C}" presName="txSpace" presStyleCnt="0"/>
      <dgm:spPr/>
    </dgm:pt>
    <dgm:pt modelId="{448860BA-0B09-4F3D-AF1E-C4F3FB98A8CC}" type="pres">
      <dgm:prSet presAssocID="{D8968EAF-7955-4D62-A46E-B2355EEB845C}" presName="desTx" presStyleLbl="revTx" presStyleIdx="1" presStyleCnt="6">
        <dgm:presLayoutVars/>
      </dgm:prSet>
      <dgm:spPr/>
    </dgm:pt>
    <dgm:pt modelId="{E5415FD9-1DDF-4263-8C9F-7A5C9E2AFA95}" type="pres">
      <dgm:prSet presAssocID="{10079E5B-5876-41B6-98FC-9548D002B6CE}" presName="sibTrans" presStyleCnt="0"/>
      <dgm:spPr/>
    </dgm:pt>
    <dgm:pt modelId="{9ECAB9B8-44AF-4E9E-A5F5-9BA97B4B9309}" type="pres">
      <dgm:prSet presAssocID="{94FD8584-5388-486D-9627-0F98A4E3E023}" presName="compNode" presStyleCnt="0"/>
      <dgm:spPr/>
    </dgm:pt>
    <dgm:pt modelId="{3DE149F8-BDFB-425B-BC04-72B4D14749F7}" type="pres">
      <dgm:prSet presAssocID="{94FD8584-5388-486D-9627-0F98A4E3E02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burban scene"/>
        </a:ext>
      </dgm:extLst>
    </dgm:pt>
    <dgm:pt modelId="{6957D4C5-327F-4737-8440-DF28914D62AF}" type="pres">
      <dgm:prSet presAssocID="{94FD8584-5388-486D-9627-0F98A4E3E023}" presName="iconSpace" presStyleCnt="0"/>
      <dgm:spPr/>
    </dgm:pt>
    <dgm:pt modelId="{33AC42B1-1D94-4656-86F8-C75606E1041F}" type="pres">
      <dgm:prSet presAssocID="{94FD8584-5388-486D-9627-0F98A4E3E023}" presName="parTx" presStyleLbl="revTx" presStyleIdx="2" presStyleCnt="6">
        <dgm:presLayoutVars>
          <dgm:chMax val="0"/>
          <dgm:chPref val="0"/>
        </dgm:presLayoutVars>
      </dgm:prSet>
      <dgm:spPr/>
    </dgm:pt>
    <dgm:pt modelId="{15E76986-106E-4889-93C8-1F81E95587D8}" type="pres">
      <dgm:prSet presAssocID="{94FD8584-5388-486D-9627-0F98A4E3E023}" presName="txSpace" presStyleCnt="0"/>
      <dgm:spPr/>
    </dgm:pt>
    <dgm:pt modelId="{FA4A6DB3-D6CA-416F-BEB5-51E0380FF1C1}" type="pres">
      <dgm:prSet presAssocID="{94FD8584-5388-486D-9627-0F98A4E3E023}" presName="desTx" presStyleLbl="revTx" presStyleIdx="3" presStyleCnt="6">
        <dgm:presLayoutVars/>
      </dgm:prSet>
      <dgm:spPr/>
    </dgm:pt>
    <dgm:pt modelId="{EF2718FA-0582-40B1-8679-71917BE239EA}" type="pres">
      <dgm:prSet presAssocID="{A6E5909D-2766-4CE6-BEA9-4C75D99808DD}" presName="sibTrans" presStyleCnt="0"/>
      <dgm:spPr/>
    </dgm:pt>
    <dgm:pt modelId="{870F4499-7530-4329-94F0-56FC36F02E2A}" type="pres">
      <dgm:prSet presAssocID="{4180D690-6D66-4100-AF42-CC5CD53961C9}" presName="compNode" presStyleCnt="0"/>
      <dgm:spPr/>
    </dgm:pt>
    <dgm:pt modelId="{F17C0EBE-CFF9-4301-97C5-FC13AC5A79B5}" type="pres">
      <dgm:prSet presAssocID="{4180D690-6D66-4100-AF42-CC5CD53961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87514CCE-266C-4956-9AB0-450C17633F40}" type="pres">
      <dgm:prSet presAssocID="{4180D690-6D66-4100-AF42-CC5CD53961C9}" presName="iconSpace" presStyleCnt="0"/>
      <dgm:spPr/>
    </dgm:pt>
    <dgm:pt modelId="{F23256C3-E0ED-475C-9219-FE0359CE635F}" type="pres">
      <dgm:prSet presAssocID="{4180D690-6D66-4100-AF42-CC5CD53961C9}" presName="parTx" presStyleLbl="revTx" presStyleIdx="4" presStyleCnt="6">
        <dgm:presLayoutVars>
          <dgm:chMax val="0"/>
          <dgm:chPref val="0"/>
        </dgm:presLayoutVars>
      </dgm:prSet>
      <dgm:spPr/>
    </dgm:pt>
    <dgm:pt modelId="{3108301F-DA80-4262-9967-E4EAE421398C}" type="pres">
      <dgm:prSet presAssocID="{4180D690-6D66-4100-AF42-CC5CD53961C9}" presName="txSpace" presStyleCnt="0"/>
      <dgm:spPr/>
    </dgm:pt>
    <dgm:pt modelId="{0B6ECF5B-CD4E-4AD0-9267-BA4C7CFC6F5C}" type="pres">
      <dgm:prSet presAssocID="{4180D690-6D66-4100-AF42-CC5CD53961C9}" presName="desTx" presStyleLbl="revTx" presStyleIdx="5" presStyleCnt="6">
        <dgm:presLayoutVars/>
      </dgm:prSet>
      <dgm:spPr/>
    </dgm:pt>
  </dgm:ptLst>
  <dgm:cxnLst>
    <dgm:cxn modelId="{B36BFB13-2E37-47A8-BB07-77432A9F7441}" type="presOf" srcId="{D8968EAF-7955-4D62-A46E-B2355EEB845C}" destId="{396AEDE5-34A3-4B17-99CC-81B5E1E20561}" srcOrd="0" destOrd="0" presId="urn:microsoft.com/office/officeart/2018/2/layout/IconLabelDescriptionList"/>
    <dgm:cxn modelId="{3670F419-15F9-486D-A661-CEF5C667850B}" type="presOf" srcId="{94FD8584-5388-486D-9627-0F98A4E3E023}" destId="{33AC42B1-1D94-4656-86F8-C75606E1041F}" srcOrd="0" destOrd="0" presId="urn:microsoft.com/office/officeart/2018/2/layout/IconLabelDescriptionList"/>
    <dgm:cxn modelId="{ED71703A-0B01-40BE-9417-8843657A86D4}" srcId="{D8968EAF-7955-4D62-A46E-B2355EEB845C}" destId="{B86A2326-80BE-4BE3-9724-28ABD00D77E1}" srcOrd="1" destOrd="0" parTransId="{D1C61188-E7F5-4E7F-BCD3-D9854114EC41}" sibTransId="{54271A0D-1DA7-4537-971C-498D6342AFE6}"/>
    <dgm:cxn modelId="{4C48415D-17A6-43E1-AB17-4C6BDBB95AB2}" srcId="{EE1DD072-4BD4-427C-ABA9-675A9BFC9EB2}" destId="{D8968EAF-7955-4D62-A46E-B2355EEB845C}" srcOrd="0" destOrd="0" parTransId="{E08644E9-C3C6-451D-B71F-6DFBCB39A99D}" sibTransId="{10079E5B-5876-41B6-98FC-9548D002B6CE}"/>
    <dgm:cxn modelId="{92A4B068-170F-4A05-A003-11F5AAB72505}" type="presOf" srcId="{70791252-5105-430E-8236-DD410CB4FCD7}" destId="{448860BA-0B09-4F3D-AF1E-C4F3FB98A8CC}" srcOrd="0" destOrd="2" presId="urn:microsoft.com/office/officeart/2018/2/layout/IconLabelDescriptionList"/>
    <dgm:cxn modelId="{C399494A-DCBA-46B0-B61C-555A89FC6D0A}" type="presOf" srcId="{6D2AEDDC-6258-4D39-AC1F-77108DEF72B9}" destId="{448860BA-0B09-4F3D-AF1E-C4F3FB98A8CC}" srcOrd="0" destOrd="0" presId="urn:microsoft.com/office/officeart/2018/2/layout/IconLabelDescriptionList"/>
    <dgm:cxn modelId="{62775F81-DBD6-4088-9C5A-C28D4A5B645C}" srcId="{D8968EAF-7955-4D62-A46E-B2355EEB845C}" destId="{6D2AEDDC-6258-4D39-AC1F-77108DEF72B9}" srcOrd="0" destOrd="0" parTransId="{0866AE6A-429B-434F-80B1-A65FBA8F59C3}" sibTransId="{1D22A365-B113-49B1-8526-D22F2466422D}"/>
    <dgm:cxn modelId="{45A47E91-8125-4043-8493-D064D48A18E5}" type="presOf" srcId="{4180D690-6D66-4100-AF42-CC5CD53961C9}" destId="{F23256C3-E0ED-475C-9219-FE0359CE635F}" srcOrd="0" destOrd="0" presId="urn:microsoft.com/office/officeart/2018/2/layout/IconLabelDescriptionList"/>
    <dgm:cxn modelId="{760350A7-6AB1-486F-9DFF-E20AB08A33BE}" srcId="{EE1DD072-4BD4-427C-ABA9-675A9BFC9EB2}" destId="{4180D690-6D66-4100-AF42-CC5CD53961C9}" srcOrd="2" destOrd="0" parTransId="{56CCE0ED-2C8E-4EF5-8DB6-35B061700C05}" sibTransId="{5204B043-6F8F-43FA-8B92-C186FAF82455}"/>
    <dgm:cxn modelId="{C8FC03A8-E3F7-465A-875F-83703FD8FDA1}" type="presOf" srcId="{EE1DD072-4BD4-427C-ABA9-675A9BFC9EB2}" destId="{34A791FD-A40E-4D28-84C1-DB4B83B6C64E}" srcOrd="0" destOrd="0" presId="urn:microsoft.com/office/officeart/2018/2/layout/IconLabelDescriptionList"/>
    <dgm:cxn modelId="{E769F1E0-40F5-4FAA-A127-4D99796BE210}" srcId="{D8968EAF-7955-4D62-A46E-B2355EEB845C}" destId="{70791252-5105-430E-8236-DD410CB4FCD7}" srcOrd="2" destOrd="0" parTransId="{2E859CE4-6F75-4AB3-B88A-DD22D6461F7B}" sibTransId="{CA80C7B8-452C-4959-A05F-24BCD617A908}"/>
    <dgm:cxn modelId="{405A38E8-3D18-490D-BEDD-C5917A56D57B}" srcId="{EE1DD072-4BD4-427C-ABA9-675A9BFC9EB2}" destId="{94FD8584-5388-486D-9627-0F98A4E3E023}" srcOrd="1" destOrd="0" parTransId="{952C734B-46EA-4ADB-9D9B-19B60194B1C5}" sibTransId="{A6E5909D-2766-4CE6-BEA9-4C75D99808DD}"/>
    <dgm:cxn modelId="{7FA9F3EE-9FE9-43C3-8D41-AECA17040702}" type="presOf" srcId="{B86A2326-80BE-4BE3-9724-28ABD00D77E1}" destId="{448860BA-0B09-4F3D-AF1E-C4F3FB98A8CC}" srcOrd="0" destOrd="1" presId="urn:microsoft.com/office/officeart/2018/2/layout/IconLabelDescriptionList"/>
    <dgm:cxn modelId="{577BD0AF-A672-4013-9198-4F964409B863}" type="presParOf" srcId="{34A791FD-A40E-4D28-84C1-DB4B83B6C64E}" destId="{EF0B36CF-802B-43A1-A371-1D87942B61B7}" srcOrd="0" destOrd="0" presId="urn:microsoft.com/office/officeart/2018/2/layout/IconLabelDescriptionList"/>
    <dgm:cxn modelId="{82EB9826-9C31-4AB8-9BB2-135C824EBD09}" type="presParOf" srcId="{EF0B36CF-802B-43A1-A371-1D87942B61B7}" destId="{7E4A1C90-4E42-435E-82A8-D5DA2760AA05}" srcOrd="0" destOrd="0" presId="urn:microsoft.com/office/officeart/2018/2/layout/IconLabelDescriptionList"/>
    <dgm:cxn modelId="{B5C2A3EF-3728-4331-8424-705EAD5CA501}" type="presParOf" srcId="{EF0B36CF-802B-43A1-A371-1D87942B61B7}" destId="{2A173DBE-3B61-4A04-94CA-E08DBDFC8E5A}" srcOrd="1" destOrd="0" presId="urn:microsoft.com/office/officeart/2018/2/layout/IconLabelDescriptionList"/>
    <dgm:cxn modelId="{96127DD0-D70A-4BB9-8639-6783F3AC76DF}" type="presParOf" srcId="{EF0B36CF-802B-43A1-A371-1D87942B61B7}" destId="{396AEDE5-34A3-4B17-99CC-81B5E1E20561}" srcOrd="2" destOrd="0" presId="urn:microsoft.com/office/officeart/2018/2/layout/IconLabelDescriptionList"/>
    <dgm:cxn modelId="{1C72B2DE-C751-4AA7-BCD1-382EB6B2A9F3}" type="presParOf" srcId="{EF0B36CF-802B-43A1-A371-1D87942B61B7}" destId="{9771F8CF-92AD-4CAC-9476-D11916A1B56D}" srcOrd="3" destOrd="0" presId="urn:microsoft.com/office/officeart/2018/2/layout/IconLabelDescriptionList"/>
    <dgm:cxn modelId="{8E3CCE6D-5ABD-41F0-99B1-3A3DED4817E9}" type="presParOf" srcId="{EF0B36CF-802B-43A1-A371-1D87942B61B7}" destId="{448860BA-0B09-4F3D-AF1E-C4F3FB98A8CC}" srcOrd="4" destOrd="0" presId="urn:microsoft.com/office/officeart/2018/2/layout/IconLabelDescriptionList"/>
    <dgm:cxn modelId="{555CF9A1-B67F-4463-B6E6-3BD933661CEA}" type="presParOf" srcId="{34A791FD-A40E-4D28-84C1-DB4B83B6C64E}" destId="{E5415FD9-1DDF-4263-8C9F-7A5C9E2AFA95}" srcOrd="1" destOrd="0" presId="urn:microsoft.com/office/officeart/2018/2/layout/IconLabelDescriptionList"/>
    <dgm:cxn modelId="{08864A1F-437E-4C6F-8A04-53A9EA7B4353}" type="presParOf" srcId="{34A791FD-A40E-4D28-84C1-DB4B83B6C64E}" destId="{9ECAB9B8-44AF-4E9E-A5F5-9BA97B4B9309}" srcOrd="2" destOrd="0" presId="urn:microsoft.com/office/officeart/2018/2/layout/IconLabelDescriptionList"/>
    <dgm:cxn modelId="{850C80C2-A22F-4A2D-B0FE-3314C2E9F066}" type="presParOf" srcId="{9ECAB9B8-44AF-4E9E-A5F5-9BA97B4B9309}" destId="{3DE149F8-BDFB-425B-BC04-72B4D14749F7}" srcOrd="0" destOrd="0" presId="urn:microsoft.com/office/officeart/2018/2/layout/IconLabelDescriptionList"/>
    <dgm:cxn modelId="{D7E2981B-731C-47CE-9CDF-419F308150AB}" type="presParOf" srcId="{9ECAB9B8-44AF-4E9E-A5F5-9BA97B4B9309}" destId="{6957D4C5-327F-4737-8440-DF28914D62AF}" srcOrd="1" destOrd="0" presId="urn:microsoft.com/office/officeart/2018/2/layout/IconLabelDescriptionList"/>
    <dgm:cxn modelId="{5B2B4F6D-25D5-489E-9093-52A9A777CFE9}" type="presParOf" srcId="{9ECAB9B8-44AF-4E9E-A5F5-9BA97B4B9309}" destId="{33AC42B1-1D94-4656-86F8-C75606E1041F}" srcOrd="2" destOrd="0" presId="urn:microsoft.com/office/officeart/2018/2/layout/IconLabelDescriptionList"/>
    <dgm:cxn modelId="{6266609A-E6AF-4703-8E93-4D74A966F0EB}" type="presParOf" srcId="{9ECAB9B8-44AF-4E9E-A5F5-9BA97B4B9309}" destId="{15E76986-106E-4889-93C8-1F81E95587D8}" srcOrd="3" destOrd="0" presId="urn:microsoft.com/office/officeart/2018/2/layout/IconLabelDescriptionList"/>
    <dgm:cxn modelId="{DD1EBB09-1796-407A-82B2-7DD04748FC07}" type="presParOf" srcId="{9ECAB9B8-44AF-4E9E-A5F5-9BA97B4B9309}" destId="{FA4A6DB3-D6CA-416F-BEB5-51E0380FF1C1}" srcOrd="4" destOrd="0" presId="urn:microsoft.com/office/officeart/2018/2/layout/IconLabelDescriptionList"/>
    <dgm:cxn modelId="{8C3B273C-5446-4D61-BB69-A73F5C6D4E35}" type="presParOf" srcId="{34A791FD-A40E-4D28-84C1-DB4B83B6C64E}" destId="{EF2718FA-0582-40B1-8679-71917BE239EA}" srcOrd="3" destOrd="0" presId="urn:microsoft.com/office/officeart/2018/2/layout/IconLabelDescriptionList"/>
    <dgm:cxn modelId="{2380FE9A-A011-4E43-815B-208474EB192D}" type="presParOf" srcId="{34A791FD-A40E-4D28-84C1-DB4B83B6C64E}" destId="{870F4499-7530-4329-94F0-56FC36F02E2A}" srcOrd="4" destOrd="0" presId="urn:microsoft.com/office/officeart/2018/2/layout/IconLabelDescriptionList"/>
    <dgm:cxn modelId="{D596734B-BCDA-4403-953E-5A7F0F4AF3A6}" type="presParOf" srcId="{870F4499-7530-4329-94F0-56FC36F02E2A}" destId="{F17C0EBE-CFF9-4301-97C5-FC13AC5A79B5}" srcOrd="0" destOrd="0" presId="urn:microsoft.com/office/officeart/2018/2/layout/IconLabelDescriptionList"/>
    <dgm:cxn modelId="{F058E346-786C-4205-90FF-E0A27E461FC6}" type="presParOf" srcId="{870F4499-7530-4329-94F0-56FC36F02E2A}" destId="{87514CCE-266C-4956-9AB0-450C17633F40}" srcOrd="1" destOrd="0" presId="urn:microsoft.com/office/officeart/2018/2/layout/IconLabelDescriptionList"/>
    <dgm:cxn modelId="{6884DEA3-8A3D-42D7-B4F7-CF48376D61C3}" type="presParOf" srcId="{870F4499-7530-4329-94F0-56FC36F02E2A}" destId="{F23256C3-E0ED-475C-9219-FE0359CE635F}" srcOrd="2" destOrd="0" presId="urn:microsoft.com/office/officeart/2018/2/layout/IconLabelDescriptionList"/>
    <dgm:cxn modelId="{279807A8-1003-45FF-93A4-FFFFFE0C7524}" type="presParOf" srcId="{870F4499-7530-4329-94F0-56FC36F02E2A}" destId="{3108301F-DA80-4262-9967-E4EAE421398C}" srcOrd="3" destOrd="0" presId="urn:microsoft.com/office/officeart/2018/2/layout/IconLabelDescriptionList"/>
    <dgm:cxn modelId="{948501D9-508D-4DC7-9B59-C74FD64C2F3F}" type="presParOf" srcId="{870F4499-7530-4329-94F0-56FC36F02E2A}" destId="{0B6ECF5B-CD4E-4AD0-9267-BA4C7CFC6F5C}"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06C4C-B112-4B90-B041-61AF30F7F1CC}" type="doc">
      <dgm:prSet loTypeId="urn:microsoft.com/office/officeart/2005/8/layout/hierarchy1" loCatId="hierarchy" qsTypeId="urn:microsoft.com/office/officeart/2005/8/quickstyle/simple2" qsCatId="simple" csTypeId="urn:microsoft.com/office/officeart/2005/8/colors/accent3_2" csCatId="accent3"/>
      <dgm:spPr/>
      <dgm:t>
        <a:bodyPr/>
        <a:lstStyle/>
        <a:p>
          <a:endParaRPr lang="en-US"/>
        </a:p>
      </dgm:t>
    </dgm:pt>
    <dgm:pt modelId="{91320BDD-D3C0-4E3B-A8C3-D2BBF2D3F56F}">
      <dgm:prSet/>
      <dgm:spPr/>
      <dgm:t>
        <a:bodyPr/>
        <a:lstStyle/>
        <a:p>
          <a:pPr rtl="0"/>
          <a:r>
            <a:rPr lang="en-GB" baseline="0"/>
            <a:t>Retaliation might be any adverse action that the Landlord takes against you because you engaged in organizing activities. Retaliatory threats can be written or verbal.</a:t>
          </a:r>
          <a:r>
            <a:rPr lang="en-GB" baseline="0">
              <a:latin typeface="Century Schoolbook" panose="02040604050505020304"/>
            </a:rPr>
            <a:t> </a:t>
          </a:r>
          <a:endParaRPr lang="en-US"/>
        </a:p>
      </dgm:t>
    </dgm:pt>
    <dgm:pt modelId="{E32EF6BB-A582-47C3-B814-6223DA528743}" type="parTrans" cxnId="{0136903C-F62A-4702-B461-7CD21E99A66D}">
      <dgm:prSet/>
      <dgm:spPr/>
      <dgm:t>
        <a:bodyPr/>
        <a:lstStyle/>
        <a:p>
          <a:endParaRPr lang="en-US"/>
        </a:p>
      </dgm:t>
    </dgm:pt>
    <dgm:pt modelId="{52A367CB-A2B1-47B2-85FB-E4494220F9D2}" type="sibTrans" cxnId="{0136903C-F62A-4702-B461-7CD21E99A66D}">
      <dgm:prSet/>
      <dgm:spPr/>
      <dgm:t>
        <a:bodyPr/>
        <a:lstStyle/>
        <a:p>
          <a:endParaRPr lang="en-US"/>
        </a:p>
      </dgm:t>
    </dgm:pt>
    <dgm:pt modelId="{71A4572A-1364-4E79-950D-6F917A00AF35}">
      <dgm:prSet/>
      <dgm:spPr/>
      <dgm:t>
        <a:bodyPr/>
        <a:lstStyle/>
        <a:p>
          <a:r>
            <a:rPr lang="en-GB" baseline="0"/>
            <a:t>Calling MPD and/or threatening someone with eviction because they are part of the Tenants’ Association are examples of interference and retaliation.</a:t>
          </a:r>
          <a:endParaRPr lang="en-US"/>
        </a:p>
      </dgm:t>
    </dgm:pt>
    <dgm:pt modelId="{2FABE8CB-8468-404D-97A5-30B91FBEC9C8}" type="parTrans" cxnId="{81A5D3FC-6926-4560-981B-7301597D69D7}">
      <dgm:prSet/>
      <dgm:spPr/>
      <dgm:t>
        <a:bodyPr/>
        <a:lstStyle/>
        <a:p>
          <a:endParaRPr lang="en-US"/>
        </a:p>
      </dgm:t>
    </dgm:pt>
    <dgm:pt modelId="{38C6F643-D0E1-43D7-9497-DB98573B5AC1}" type="sibTrans" cxnId="{81A5D3FC-6926-4560-981B-7301597D69D7}">
      <dgm:prSet/>
      <dgm:spPr/>
      <dgm:t>
        <a:bodyPr/>
        <a:lstStyle/>
        <a:p>
          <a:endParaRPr lang="en-US"/>
        </a:p>
      </dgm:t>
    </dgm:pt>
    <dgm:pt modelId="{6FEBE0AD-4144-42D1-8512-3855956762A3}" type="pres">
      <dgm:prSet presAssocID="{D9F06C4C-B112-4B90-B041-61AF30F7F1CC}" presName="hierChild1" presStyleCnt="0">
        <dgm:presLayoutVars>
          <dgm:chPref val="1"/>
          <dgm:dir/>
          <dgm:animOne val="branch"/>
          <dgm:animLvl val="lvl"/>
          <dgm:resizeHandles/>
        </dgm:presLayoutVars>
      </dgm:prSet>
      <dgm:spPr/>
    </dgm:pt>
    <dgm:pt modelId="{D35A6BFA-3DB1-444E-AB9A-79252CFF3434}" type="pres">
      <dgm:prSet presAssocID="{91320BDD-D3C0-4E3B-A8C3-D2BBF2D3F56F}" presName="hierRoot1" presStyleCnt="0"/>
      <dgm:spPr/>
    </dgm:pt>
    <dgm:pt modelId="{9A150104-5122-45A0-AFA7-6C26A436B5B4}" type="pres">
      <dgm:prSet presAssocID="{91320BDD-D3C0-4E3B-A8C3-D2BBF2D3F56F}" presName="composite" presStyleCnt="0"/>
      <dgm:spPr/>
    </dgm:pt>
    <dgm:pt modelId="{C543C9BE-8AFF-4AE4-89C4-F7BA5CEA7DF5}" type="pres">
      <dgm:prSet presAssocID="{91320BDD-D3C0-4E3B-A8C3-D2BBF2D3F56F}" presName="background" presStyleLbl="node0" presStyleIdx="0" presStyleCnt="2"/>
      <dgm:spPr/>
    </dgm:pt>
    <dgm:pt modelId="{95A434EF-34B3-4249-AFC8-5A1C010AB507}" type="pres">
      <dgm:prSet presAssocID="{91320BDD-D3C0-4E3B-A8C3-D2BBF2D3F56F}" presName="text" presStyleLbl="fgAcc0" presStyleIdx="0" presStyleCnt="2">
        <dgm:presLayoutVars>
          <dgm:chPref val="3"/>
        </dgm:presLayoutVars>
      </dgm:prSet>
      <dgm:spPr/>
    </dgm:pt>
    <dgm:pt modelId="{1D9F126B-0D35-4504-BAB2-1DA49CC9A54B}" type="pres">
      <dgm:prSet presAssocID="{91320BDD-D3C0-4E3B-A8C3-D2BBF2D3F56F}" presName="hierChild2" presStyleCnt="0"/>
      <dgm:spPr/>
    </dgm:pt>
    <dgm:pt modelId="{1361B231-7DAB-4839-93DF-791B7DBE3ACD}" type="pres">
      <dgm:prSet presAssocID="{71A4572A-1364-4E79-950D-6F917A00AF35}" presName="hierRoot1" presStyleCnt="0"/>
      <dgm:spPr/>
    </dgm:pt>
    <dgm:pt modelId="{3A7CF5A2-CCFA-4F67-BAA1-8EC089F39619}" type="pres">
      <dgm:prSet presAssocID="{71A4572A-1364-4E79-950D-6F917A00AF35}" presName="composite" presStyleCnt="0"/>
      <dgm:spPr/>
    </dgm:pt>
    <dgm:pt modelId="{5CF6804A-E59F-4A3D-B5EA-33C85C439A74}" type="pres">
      <dgm:prSet presAssocID="{71A4572A-1364-4E79-950D-6F917A00AF35}" presName="background" presStyleLbl="node0" presStyleIdx="1" presStyleCnt="2"/>
      <dgm:spPr/>
    </dgm:pt>
    <dgm:pt modelId="{37E198F1-DA19-46FE-A5AC-B7E0FD71D1F8}" type="pres">
      <dgm:prSet presAssocID="{71A4572A-1364-4E79-950D-6F917A00AF35}" presName="text" presStyleLbl="fgAcc0" presStyleIdx="1" presStyleCnt="2">
        <dgm:presLayoutVars>
          <dgm:chPref val="3"/>
        </dgm:presLayoutVars>
      </dgm:prSet>
      <dgm:spPr/>
    </dgm:pt>
    <dgm:pt modelId="{C20D4C88-8DA9-4147-A3BC-E03206D93E2B}" type="pres">
      <dgm:prSet presAssocID="{71A4572A-1364-4E79-950D-6F917A00AF35}" presName="hierChild2" presStyleCnt="0"/>
      <dgm:spPr/>
    </dgm:pt>
  </dgm:ptLst>
  <dgm:cxnLst>
    <dgm:cxn modelId="{0136903C-F62A-4702-B461-7CD21E99A66D}" srcId="{D9F06C4C-B112-4B90-B041-61AF30F7F1CC}" destId="{91320BDD-D3C0-4E3B-A8C3-D2BBF2D3F56F}" srcOrd="0" destOrd="0" parTransId="{E32EF6BB-A582-47C3-B814-6223DA528743}" sibTransId="{52A367CB-A2B1-47B2-85FB-E4494220F9D2}"/>
    <dgm:cxn modelId="{5AD4A26D-857B-452B-B50D-48C48C27CA46}" type="presOf" srcId="{D9F06C4C-B112-4B90-B041-61AF30F7F1CC}" destId="{6FEBE0AD-4144-42D1-8512-3855956762A3}" srcOrd="0" destOrd="0" presId="urn:microsoft.com/office/officeart/2005/8/layout/hierarchy1"/>
    <dgm:cxn modelId="{3325E14D-47CC-4FCA-8720-E60F89D17562}" type="presOf" srcId="{91320BDD-D3C0-4E3B-A8C3-D2BBF2D3F56F}" destId="{95A434EF-34B3-4249-AFC8-5A1C010AB507}" srcOrd="0" destOrd="0" presId="urn:microsoft.com/office/officeart/2005/8/layout/hierarchy1"/>
    <dgm:cxn modelId="{2FAA02F1-8510-4A45-BD3C-5F50A70F472E}" type="presOf" srcId="{71A4572A-1364-4E79-950D-6F917A00AF35}" destId="{37E198F1-DA19-46FE-A5AC-B7E0FD71D1F8}" srcOrd="0" destOrd="0" presId="urn:microsoft.com/office/officeart/2005/8/layout/hierarchy1"/>
    <dgm:cxn modelId="{81A5D3FC-6926-4560-981B-7301597D69D7}" srcId="{D9F06C4C-B112-4B90-B041-61AF30F7F1CC}" destId="{71A4572A-1364-4E79-950D-6F917A00AF35}" srcOrd="1" destOrd="0" parTransId="{2FABE8CB-8468-404D-97A5-30B91FBEC9C8}" sibTransId="{38C6F643-D0E1-43D7-9497-DB98573B5AC1}"/>
    <dgm:cxn modelId="{AEE56940-3A9E-4D64-9AB5-2EA8B249E2EE}" type="presParOf" srcId="{6FEBE0AD-4144-42D1-8512-3855956762A3}" destId="{D35A6BFA-3DB1-444E-AB9A-79252CFF3434}" srcOrd="0" destOrd="0" presId="urn:microsoft.com/office/officeart/2005/8/layout/hierarchy1"/>
    <dgm:cxn modelId="{2B2F1B67-8B7E-4512-B909-5C9D9A776F7A}" type="presParOf" srcId="{D35A6BFA-3DB1-444E-AB9A-79252CFF3434}" destId="{9A150104-5122-45A0-AFA7-6C26A436B5B4}" srcOrd="0" destOrd="0" presId="urn:microsoft.com/office/officeart/2005/8/layout/hierarchy1"/>
    <dgm:cxn modelId="{2595F1A9-7A38-496D-8F6C-51ADDC2A63B2}" type="presParOf" srcId="{9A150104-5122-45A0-AFA7-6C26A436B5B4}" destId="{C543C9BE-8AFF-4AE4-89C4-F7BA5CEA7DF5}" srcOrd="0" destOrd="0" presId="urn:microsoft.com/office/officeart/2005/8/layout/hierarchy1"/>
    <dgm:cxn modelId="{F46BC840-F8D3-4C8B-8173-DD6651F3D424}" type="presParOf" srcId="{9A150104-5122-45A0-AFA7-6C26A436B5B4}" destId="{95A434EF-34B3-4249-AFC8-5A1C010AB507}" srcOrd="1" destOrd="0" presId="urn:microsoft.com/office/officeart/2005/8/layout/hierarchy1"/>
    <dgm:cxn modelId="{781C1B0B-EA6E-4D61-833A-7DC588FDDAF4}" type="presParOf" srcId="{D35A6BFA-3DB1-444E-AB9A-79252CFF3434}" destId="{1D9F126B-0D35-4504-BAB2-1DA49CC9A54B}" srcOrd="1" destOrd="0" presId="urn:microsoft.com/office/officeart/2005/8/layout/hierarchy1"/>
    <dgm:cxn modelId="{7F1D7E34-1EAA-45D5-A3CE-BDF31F8DE19E}" type="presParOf" srcId="{6FEBE0AD-4144-42D1-8512-3855956762A3}" destId="{1361B231-7DAB-4839-93DF-791B7DBE3ACD}" srcOrd="1" destOrd="0" presId="urn:microsoft.com/office/officeart/2005/8/layout/hierarchy1"/>
    <dgm:cxn modelId="{23419CC8-B967-4F16-88ED-207AB6B0093C}" type="presParOf" srcId="{1361B231-7DAB-4839-93DF-791B7DBE3ACD}" destId="{3A7CF5A2-CCFA-4F67-BAA1-8EC089F39619}" srcOrd="0" destOrd="0" presId="urn:microsoft.com/office/officeart/2005/8/layout/hierarchy1"/>
    <dgm:cxn modelId="{17CC7D19-188C-46B7-A548-2E11F084606D}" type="presParOf" srcId="{3A7CF5A2-CCFA-4F67-BAA1-8EC089F39619}" destId="{5CF6804A-E59F-4A3D-B5EA-33C85C439A74}" srcOrd="0" destOrd="0" presId="urn:microsoft.com/office/officeart/2005/8/layout/hierarchy1"/>
    <dgm:cxn modelId="{43F85E20-07A3-4680-A442-7A47A0E9592D}" type="presParOf" srcId="{3A7CF5A2-CCFA-4F67-BAA1-8EC089F39619}" destId="{37E198F1-DA19-46FE-A5AC-B7E0FD71D1F8}" srcOrd="1" destOrd="0" presId="urn:microsoft.com/office/officeart/2005/8/layout/hierarchy1"/>
    <dgm:cxn modelId="{398FC6AC-F727-4E14-8BEE-8C2E45A74D35}" type="presParOf" srcId="{1361B231-7DAB-4839-93DF-791B7DBE3ACD}" destId="{C20D4C88-8DA9-4147-A3BC-E03206D93E2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2169C8-CD49-4FD0-B049-65BD985D6367}"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n-US"/>
        </a:p>
      </dgm:t>
    </dgm:pt>
    <dgm:pt modelId="{1E1D3F68-1821-4CF9-9C61-F7A79CFA1FF1}">
      <dgm:prSet/>
      <dgm:spPr/>
      <dgm:t>
        <a:bodyPr/>
        <a:lstStyle/>
        <a:p>
          <a:pPr rtl="0"/>
          <a:r>
            <a:rPr lang="en-GB" b="1" u="sng" baseline="0"/>
            <a:t>Document you interactions with your landlord.</a:t>
          </a:r>
          <a:endParaRPr lang="en-US" baseline="0">
            <a:latin typeface="Century Schoolbook" panose="02040604050505020304"/>
          </a:endParaRPr>
        </a:p>
      </dgm:t>
    </dgm:pt>
    <dgm:pt modelId="{58278AC0-15C6-4E35-8E3B-99DBBAA0E0E3}" type="parTrans" cxnId="{6BFD5E25-BF48-457A-B098-A16B15CBF0DA}">
      <dgm:prSet/>
      <dgm:spPr/>
      <dgm:t>
        <a:bodyPr/>
        <a:lstStyle/>
        <a:p>
          <a:endParaRPr lang="en-US"/>
        </a:p>
      </dgm:t>
    </dgm:pt>
    <dgm:pt modelId="{B2926B26-1AC6-4BC1-9ED7-E84A2022ECDD}" type="sibTrans" cxnId="{6BFD5E25-BF48-457A-B098-A16B15CBF0DA}">
      <dgm:prSet/>
      <dgm:spPr/>
      <dgm:t>
        <a:bodyPr/>
        <a:lstStyle/>
        <a:p>
          <a:endParaRPr lang="en-US"/>
        </a:p>
      </dgm:t>
    </dgm:pt>
    <dgm:pt modelId="{0BDD9E5D-CC6A-4736-9E4A-1402AD536205}">
      <dgm:prSet/>
      <dgm:spPr/>
      <dgm:t>
        <a:bodyPr/>
        <a:lstStyle/>
        <a:p>
          <a:pPr rtl="0"/>
          <a:r>
            <a:rPr lang="en-GB" b="1" u="sng" baseline="0"/>
            <a:t>Remember which activities are protected.</a:t>
          </a:r>
          <a:endParaRPr lang="en-US" baseline="0">
            <a:latin typeface="Century Schoolbook" panose="02040604050505020304"/>
          </a:endParaRPr>
        </a:p>
      </dgm:t>
    </dgm:pt>
    <dgm:pt modelId="{EF78ECC7-B894-44AF-AA90-6CDA9E916C1A}" type="parTrans" cxnId="{BFC5EFFE-0390-4987-921E-F0FBBD471E76}">
      <dgm:prSet/>
      <dgm:spPr/>
      <dgm:t>
        <a:bodyPr/>
        <a:lstStyle/>
        <a:p>
          <a:endParaRPr lang="en-US"/>
        </a:p>
      </dgm:t>
    </dgm:pt>
    <dgm:pt modelId="{5E2E0073-26C5-40E0-9BB5-C72CD32061E8}" type="sibTrans" cxnId="{BFC5EFFE-0390-4987-921E-F0FBBD471E76}">
      <dgm:prSet/>
      <dgm:spPr/>
      <dgm:t>
        <a:bodyPr/>
        <a:lstStyle/>
        <a:p>
          <a:endParaRPr lang="en-US"/>
        </a:p>
      </dgm:t>
    </dgm:pt>
    <dgm:pt modelId="{5D5C802A-61BD-4AFA-8A47-82E9E7B46BF5}">
      <dgm:prSet phldr="0"/>
      <dgm:spPr/>
      <dgm:t>
        <a:bodyPr/>
        <a:lstStyle/>
        <a:p>
          <a:pPr rtl="0"/>
          <a:r>
            <a:rPr lang="en-GB" baseline="0"/>
            <a:t>Use email when making requests to the landlord.</a:t>
          </a:r>
          <a:endParaRPr lang="en-US" baseline="0">
            <a:latin typeface="Century Schoolbook" panose="02040604050505020304"/>
          </a:endParaRPr>
        </a:p>
      </dgm:t>
    </dgm:pt>
    <dgm:pt modelId="{B376FF3C-5972-41FA-87FE-B978948C123C}" type="parTrans" cxnId="{EAED9256-ECF6-42E4-BFB6-3A3FEF8F333C}">
      <dgm:prSet/>
      <dgm:spPr/>
    </dgm:pt>
    <dgm:pt modelId="{71003FA0-0F22-4E0F-B3D5-1CB422B431FA}" type="sibTrans" cxnId="{EAED9256-ECF6-42E4-BFB6-3A3FEF8F333C}">
      <dgm:prSet/>
      <dgm:spPr/>
      <dgm:t>
        <a:bodyPr/>
        <a:lstStyle/>
        <a:p>
          <a:endParaRPr lang="en-US"/>
        </a:p>
      </dgm:t>
    </dgm:pt>
    <dgm:pt modelId="{102A27AD-4B68-47CC-B42C-19A47E514520}">
      <dgm:prSet phldr="0"/>
      <dgm:spPr/>
      <dgm:t>
        <a:bodyPr/>
        <a:lstStyle/>
        <a:p>
          <a:pPr rtl="0"/>
          <a:r>
            <a:rPr lang="en-GB" baseline="0"/>
            <a:t>The landlord does not have the right to take down your flyers, limit your access to bulletin boards,</a:t>
          </a:r>
          <a:r>
            <a:rPr lang="en-GB" baseline="0">
              <a:latin typeface="Century Schoolbook" panose="02040604050505020304"/>
            </a:rPr>
            <a:t> </a:t>
          </a:r>
          <a:r>
            <a:rPr lang="en-GB" baseline="0"/>
            <a:t> or declare that all community spaces are off limits.</a:t>
          </a:r>
          <a:endParaRPr lang="en-US" baseline="0">
            <a:latin typeface="Century Schoolbook" panose="02040604050505020304"/>
          </a:endParaRPr>
        </a:p>
      </dgm:t>
    </dgm:pt>
    <dgm:pt modelId="{1D5983C3-86DF-4A8E-8161-FD5861B21A3C}" type="parTrans" cxnId="{40765B06-E547-4172-A7CE-60535FCBB0FE}">
      <dgm:prSet/>
      <dgm:spPr/>
    </dgm:pt>
    <dgm:pt modelId="{8C415F09-807F-40A9-A8A4-6BAD62E82513}" type="sibTrans" cxnId="{40765B06-E547-4172-A7CE-60535FCBB0FE}">
      <dgm:prSet/>
      <dgm:spPr/>
      <dgm:t>
        <a:bodyPr/>
        <a:lstStyle/>
        <a:p>
          <a:endParaRPr lang="en-US"/>
        </a:p>
      </dgm:t>
    </dgm:pt>
    <dgm:pt modelId="{58AEE907-71DA-49D3-A5E8-C9E8FE2A805C}">
      <dgm:prSet phldr="0"/>
      <dgm:spPr/>
      <dgm:t>
        <a:bodyPr/>
        <a:lstStyle/>
        <a:p>
          <a:r>
            <a:rPr lang="en-GB" baseline="0"/>
            <a:t>If the landlord calls you to discuss an issue you are organizing around, send a follow-up email after the call with the details of the call for future reference.</a:t>
          </a:r>
          <a:endParaRPr lang="en-US"/>
        </a:p>
      </dgm:t>
    </dgm:pt>
    <dgm:pt modelId="{916CEE35-709F-4A31-990F-1CD7FD8E6274}" type="parTrans" cxnId="{E106EA33-D308-48F9-A7EF-BBD979AF6B59}">
      <dgm:prSet/>
      <dgm:spPr/>
    </dgm:pt>
    <dgm:pt modelId="{7B2A0199-68FE-4C8D-999A-62ADE4EA84CD}" type="sibTrans" cxnId="{E106EA33-D308-48F9-A7EF-BBD979AF6B59}">
      <dgm:prSet/>
      <dgm:spPr/>
      <dgm:t>
        <a:bodyPr/>
        <a:lstStyle/>
        <a:p>
          <a:endParaRPr lang="en-US"/>
        </a:p>
      </dgm:t>
    </dgm:pt>
    <dgm:pt modelId="{45F6AD76-2340-488C-AD06-B0D7B0DD365D}">
      <dgm:prSet phldr="0"/>
      <dgm:spPr/>
      <dgm:t>
        <a:bodyPr/>
        <a:lstStyle/>
        <a:p>
          <a:r>
            <a:rPr lang="en-GB" baseline="0"/>
            <a:t>If you or a non-tenant organizer is stopped from engaging in a protected activity, document the interaction.</a:t>
          </a:r>
          <a:endParaRPr lang="en-US"/>
        </a:p>
      </dgm:t>
    </dgm:pt>
    <dgm:pt modelId="{3EC5B1F0-B008-44EC-A54C-D2FA4E7B4A8B}" type="parTrans" cxnId="{D5C7007E-1C4D-4A73-B4CF-8F2427130FEC}">
      <dgm:prSet/>
      <dgm:spPr/>
    </dgm:pt>
    <dgm:pt modelId="{6EB8384B-41CB-4C59-B741-C6C451756E7C}" type="sibTrans" cxnId="{D5C7007E-1C4D-4A73-B4CF-8F2427130FEC}">
      <dgm:prSet/>
      <dgm:spPr/>
      <dgm:t>
        <a:bodyPr/>
        <a:lstStyle/>
        <a:p>
          <a:endParaRPr lang="en-US"/>
        </a:p>
      </dgm:t>
    </dgm:pt>
    <dgm:pt modelId="{B3F7CFC7-461A-4FE0-B9E2-249BC4BC9846}" type="pres">
      <dgm:prSet presAssocID="{E32169C8-CD49-4FD0-B049-65BD985D6367}" presName="Name0" presStyleCnt="0">
        <dgm:presLayoutVars>
          <dgm:dir/>
          <dgm:animLvl val="lvl"/>
          <dgm:resizeHandles val="exact"/>
        </dgm:presLayoutVars>
      </dgm:prSet>
      <dgm:spPr/>
    </dgm:pt>
    <dgm:pt modelId="{D3FE82F8-FAEC-4C1D-89CA-0F55F86248C7}" type="pres">
      <dgm:prSet presAssocID="{1E1D3F68-1821-4CF9-9C61-F7A79CFA1FF1}" presName="linNode" presStyleCnt="0"/>
      <dgm:spPr/>
    </dgm:pt>
    <dgm:pt modelId="{067ED89A-9E83-4F33-8FBA-1437AC646086}" type="pres">
      <dgm:prSet presAssocID="{1E1D3F68-1821-4CF9-9C61-F7A79CFA1FF1}" presName="parentText" presStyleLbl="node1" presStyleIdx="0" presStyleCnt="2">
        <dgm:presLayoutVars>
          <dgm:chMax val="1"/>
          <dgm:bulletEnabled val="1"/>
        </dgm:presLayoutVars>
      </dgm:prSet>
      <dgm:spPr/>
    </dgm:pt>
    <dgm:pt modelId="{4AA1AA19-3205-4C6A-B211-0E1CE4814AE6}" type="pres">
      <dgm:prSet presAssocID="{1E1D3F68-1821-4CF9-9C61-F7A79CFA1FF1}" presName="descendantText" presStyleLbl="alignAccFollowNode1" presStyleIdx="0" presStyleCnt="2">
        <dgm:presLayoutVars>
          <dgm:bulletEnabled val="1"/>
        </dgm:presLayoutVars>
      </dgm:prSet>
      <dgm:spPr/>
    </dgm:pt>
    <dgm:pt modelId="{444559FE-3FE8-4D5B-BA68-9F5FF3C6DB7C}" type="pres">
      <dgm:prSet presAssocID="{B2926B26-1AC6-4BC1-9ED7-E84A2022ECDD}" presName="sp" presStyleCnt="0"/>
      <dgm:spPr/>
    </dgm:pt>
    <dgm:pt modelId="{5790318A-5AD6-46C4-B980-07B681BAB9EA}" type="pres">
      <dgm:prSet presAssocID="{0BDD9E5D-CC6A-4736-9E4A-1402AD536205}" presName="linNode" presStyleCnt="0"/>
      <dgm:spPr/>
    </dgm:pt>
    <dgm:pt modelId="{FC67A560-FCE6-4D7E-A279-57278F0E99FF}" type="pres">
      <dgm:prSet presAssocID="{0BDD9E5D-CC6A-4736-9E4A-1402AD536205}" presName="parentText" presStyleLbl="node1" presStyleIdx="1" presStyleCnt="2">
        <dgm:presLayoutVars>
          <dgm:chMax val="1"/>
          <dgm:bulletEnabled val="1"/>
        </dgm:presLayoutVars>
      </dgm:prSet>
      <dgm:spPr/>
    </dgm:pt>
    <dgm:pt modelId="{44BB71B7-EA05-40EB-8341-2A26C960D4BB}" type="pres">
      <dgm:prSet presAssocID="{0BDD9E5D-CC6A-4736-9E4A-1402AD536205}" presName="descendantText" presStyleLbl="alignAccFollowNode1" presStyleIdx="1" presStyleCnt="2">
        <dgm:presLayoutVars>
          <dgm:bulletEnabled val="1"/>
        </dgm:presLayoutVars>
      </dgm:prSet>
      <dgm:spPr/>
    </dgm:pt>
  </dgm:ptLst>
  <dgm:cxnLst>
    <dgm:cxn modelId="{40765B06-E547-4172-A7CE-60535FCBB0FE}" srcId="{0BDD9E5D-CC6A-4736-9E4A-1402AD536205}" destId="{102A27AD-4B68-47CC-B42C-19A47E514520}" srcOrd="0" destOrd="0" parTransId="{1D5983C3-86DF-4A8E-8161-FD5861B21A3C}" sibTransId="{8C415F09-807F-40A9-A8A4-6BAD62E82513}"/>
    <dgm:cxn modelId="{6BFD5E25-BF48-457A-B098-A16B15CBF0DA}" srcId="{E32169C8-CD49-4FD0-B049-65BD985D6367}" destId="{1E1D3F68-1821-4CF9-9C61-F7A79CFA1FF1}" srcOrd="0" destOrd="0" parTransId="{58278AC0-15C6-4E35-8E3B-99DBBAA0E0E3}" sibTransId="{B2926B26-1AC6-4BC1-9ED7-E84A2022ECDD}"/>
    <dgm:cxn modelId="{E106EA33-D308-48F9-A7EF-BBD979AF6B59}" srcId="{1E1D3F68-1821-4CF9-9C61-F7A79CFA1FF1}" destId="{58AEE907-71DA-49D3-A5E8-C9E8FE2A805C}" srcOrd="1" destOrd="0" parTransId="{916CEE35-709F-4A31-990F-1CD7FD8E6274}" sibTransId="{7B2A0199-68FE-4C8D-999A-62ADE4EA84CD}"/>
    <dgm:cxn modelId="{EB67F360-F5F1-4BAB-9D7D-213DD2F9AD70}" type="presOf" srcId="{5D5C802A-61BD-4AFA-8A47-82E9E7B46BF5}" destId="{4AA1AA19-3205-4C6A-B211-0E1CE4814AE6}" srcOrd="0" destOrd="0" presId="urn:microsoft.com/office/officeart/2005/8/layout/vList5"/>
    <dgm:cxn modelId="{EC0F6A44-7FA8-4EA2-ACC2-77E5536BC3F8}" type="presOf" srcId="{58AEE907-71DA-49D3-A5E8-C9E8FE2A805C}" destId="{4AA1AA19-3205-4C6A-B211-0E1CE4814AE6}" srcOrd="0" destOrd="1" presId="urn:microsoft.com/office/officeart/2005/8/layout/vList5"/>
    <dgm:cxn modelId="{585E8164-5215-497E-A391-6DC6D6306A73}" type="presOf" srcId="{102A27AD-4B68-47CC-B42C-19A47E514520}" destId="{44BB71B7-EA05-40EB-8341-2A26C960D4BB}" srcOrd="0" destOrd="0" presId="urn:microsoft.com/office/officeart/2005/8/layout/vList5"/>
    <dgm:cxn modelId="{244B1E68-55A2-413C-81DD-BA969061EA62}" type="presOf" srcId="{1E1D3F68-1821-4CF9-9C61-F7A79CFA1FF1}" destId="{067ED89A-9E83-4F33-8FBA-1437AC646086}" srcOrd="0" destOrd="0" presId="urn:microsoft.com/office/officeart/2005/8/layout/vList5"/>
    <dgm:cxn modelId="{C6CB486F-4E8D-403A-A42A-E3E91431684B}" type="presOf" srcId="{45F6AD76-2340-488C-AD06-B0D7B0DD365D}" destId="{44BB71B7-EA05-40EB-8341-2A26C960D4BB}" srcOrd="0" destOrd="1" presId="urn:microsoft.com/office/officeart/2005/8/layout/vList5"/>
    <dgm:cxn modelId="{EAED9256-ECF6-42E4-BFB6-3A3FEF8F333C}" srcId="{1E1D3F68-1821-4CF9-9C61-F7A79CFA1FF1}" destId="{5D5C802A-61BD-4AFA-8A47-82E9E7B46BF5}" srcOrd="0" destOrd="0" parTransId="{B376FF3C-5972-41FA-87FE-B978948C123C}" sibTransId="{71003FA0-0F22-4E0F-B3D5-1CB422B431FA}"/>
    <dgm:cxn modelId="{D5C7007E-1C4D-4A73-B4CF-8F2427130FEC}" srcId="{0BDD9E5D-CC6A-4736-9E4A-1402AD536205}" destId="{45F6AD76-2340-488C-AD06-B0D7B0DD365D}" srcOrd="1" destOrd="0" parTransId="{3EC5B1F0-B008-44EC-A54C-D2FA4E7B4A8B}" sibTransId="{6EB8384B-41CB-4C59-B741-C6C451756E7C}"/>
    <dgm:cxn modelId="{40AB15AB-8A49-4391-A740-4ED0D348828C}" type="presOf" srcId="{0BDD9E5D-CC6A-4736-9E4A-1402AD536205}" destId="{FC67A560-FCE6-4D7E-A279-57278F0E99FF}" srcOrd="0" destOrd="0" presId="urn:microsoft.com/office/officeart/2005/8/layout/vList5"/>
    <dgm:cxn modelId="{363E12F1-DFE6-4C33-B7A8-5FAB2385D186}" type="presOf" srcId="{E32169C8-CD49-4FD0-B049-65BD985D6367}" destId="{B3F7CFC7-461A-4FE0-B9E2-249BC4BC9846}" srcOrd="0" destOrd="0" presId="urn:microsoft.com/office/officeart/2005/8/layout/vList5"/>
    <dgm:cxn modelId="{BFC5EFFE-0390-4987-921E-F0FBBD471E76}" srcId="{E32169C8-CD49-4FD0-B049-65BD985D6367}" destId="{0BDD9E5D-CC6A-4736-9E4A-1402AD536205}" srcOrd="1" destOrd="0" parTransId="{EF78ECC7-B894-44AF-AA90-6CDA9E916C1A}" sibTransId="{5E2E0073-26C5-40E0-9BB5-C72CD32061E8}"/>
    <dgm:cxn modelId="{024D7244-03CB-479C-8C01-B61E9338FFBB}" type="presParOf" srcId="{B3F7CFC7-461A-4FE0-B9E2-249BC4BC9846}" destId="{D3FE82F8-FAEC-4C1D-89CA-0F55F86248C7}" srcOrd="0" destOrd="0" presId="urn:microsoft.com/office/officeart/2005/8/layout/vList5"/>
    <dgm:cxn modelId="{D456017B-714D-4333-AA4C-4E5D9403F42E}" type="presParOf" srcId="{D3FE82F8-FAEC-4C1D-89CA-0F55F86248C7}" destId="{067ED89A-9E83-4F33-8FBA-1437AC646086}" srcOrd="0" destOrd="0" presId="urn:microsoft.com/office/officeart/2005/8/layout/vList5"/>
    <dgm:cxn modelId="{8FC1A8DE-BB3B-40C8-9331-A64D46AABB86}" type="presParOf" srcId="{D3FE82F8-FAEC-4C1D-89CA-0F55F86248C7}" destId="{4AA1AA19-3205-4C6A-B211-0E1CE4814AE6}" srcOrd="1" destOrd="0" presId="urn:microsoft.com/office/officeart/2005/8/layout/vList5"/>
    <dgm:cxn modelId="{0C726DB5-46F7-4422-A422-D77733E17C8F}" type="presParOf" srcId="{B3F7CFC7-461A-4FE0-B9E2-249BC4BC9846}" destId="{444559FE-3FE8-4D5B-BA68-9F5FF3C6DB7C}" srcOrd="1" destOrd="0" presId="urn:microsoft.com/office/officeart/2005/8/layout/vList5"/>
    <dgm:cxn modelId="{B15D43A4-5261-48BA-A765-02A39435143E}" type="presParOf" srcId="{B3F7CFC7-461A-4FE0-B9E2-249BC4BC9846}" destId="{5790318A-5AD6-46C4-B980-07B681BAB9EA}" srcOrd="2" destOrd="0" presId="urn:microsoft.com/office/officeart/2005/8/layout/vList5"/>
    <dgm:cxn modelId="{2C17A715-3A94-4ED4-B151-9F4FA29DE724}" type="presParOf" srcId="{5790318A-5AD6-46C4-B980-07B681BAB9EA}" destId="{FC67A560-FCE6-4D7E-A279-57278F0E99FF}" srcOrd="0" destOrd="0" presId="urn:microsoft.com/office/officeart/2005/8/layout/vList5"/>
    <dgm:cxn modelId="{E1B042D4-1D30-4C89-9F06-A4227BE528DF}" type="presParOf" srcId="{5790318A-5AD6-46C4-B980-07B681BAB9EA}" destId="{44BB71B7-EA05-40EB-8341-2A26C960D4B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4A0DB-FDD1-4872-8A17-9675E23D880A}">
      <dsp:nvSpPr>
        <dsp:cNvPr id="0" name=""/>
        <dsp:cNvSpPr/>
      </dsp:nvSpPr>
      <dsp:spPr>
        <a:xfrm>
          <a:off x="2309" y="779514"/>
          <a:ext cx="1832438" cy="2565413"/>
        </a:xfrm>
        <a:prstGeom prst="rect">
          <a:avLst/>
        </a:prstGeom>
        <a:solidFill>
          <a:schemeClr val="accent2">
            <a:tint val="40000"/>
            <a:alpha val="90000"/>
            <a:hueOff val="0"/>
            <a:satOff val="0"/>
            <a:lumOff val="0"/>
            <a:alphaOff val="0"/>
          </a:schemeClr>
        </a:solidFill>
        <a:ln w="1397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64" tIns="330200" rIns="142864" bIns="330200" numCol="1" spcCol="1270" anchor="t" anchorCtr="0">
          <a:noAutofit/>
        </a:bodyPr>
        <a:lstStyle/>
        <a:p>
          <a:pPr marL="0" lvl="0" indent="0" algn="l" defTabSz="488950">
            <a:lnSpc>
              <a:spcPct val="90000"/>
            </a:lnSpc>
            <a:spcBef>
              <a:spcPct val="0"/>
            </a:spcBef>
            <a:spcAft>
              <a:spcPct val="35000"/>
            </a:spcAft>
            <a:buNone/>
          </a:pPr>
          <a:r>
            <a:rPr lang="en-US" sz="1100" b="0" i="0" kern="1200"/>
            <a:t>Forming, joining, meeting with, or assisting one another; whether it be within or outside a recognized tenants’ association</a:t>
          </a:r>
          <a:endParaRPr lang="en-US" sz="1100" kern="1200"/>
        </a:p>
      </dsp:txBody>
      <dsp:txXfrm>
        <a:off x="2309" y="1754371"/>
        <a:ext cx="1832438" cy="1539248"/>
      </dsp:txXfrm>
    </dsp:sp>
    <dsp:sp modelId="{950874B5-5CF1-44D2-8A26-5354DE14540E}">
      <dsp:nvSpPr>
        <dsp:cNvPr id="0" name=""/>
        <dsp:cNvSpPr/>
      </dsp:nvSpPr>
      <dsp:spPr>
        <a:xfrm>
          <a:off x="533716" y="1036056"/>
          <a:ext cx="769624" cy="769624"/>
        </a:xfrm>
        <a:prstGeom prst="ellipse">
          <a:avLst/>
        </a:prstGeom>
        <a:solidFill>
          <a:schemeClr val="accent2">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003" tIns="12700" rIns="60003" bIns="12700"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46425" y="1148765"/>
        <a:ext cx="544206" cy="544206"/>
      </dsp:txXfrm>
    </dsp:sp>
    <dsp:sp modelId="{0432BA1B-CA6E-4E8D-AC67-C1C686E306C7}">
      <dsp:nvSpPr>
        <dsp:cNvPr id="0" name=""/>
        <dsp:cNvSpPr/>
      </dsp:nvSpPr>
      <dsp:spPr>
        <a:xfrm>
          <a:off x="2309" y="3344856"/>
          <a:ext cx="1832438" cy="72"/>
        </a:xfrm>
        <a:prstGeom prst="rect">
          <a:avLst/>
        </a:prstGeom>
        <a:solidFill>
          <a:schemeClr val="accent2">
            <a:hueOff val="-1060667"/>
            <a:satOff val="346"/>
            <a:lumOff val="-308"/>
            <a:alphaOff val="0"/>
          </a:schemeClr>
        </a:solidFill>
        <a:ln w="13970" cap="flat" cmpd="sng" algn="ctr">
          <a:solidFill>
            <a:schemeClr val="accent2">
              <a:hueOff val="-1060667"/>
              <a:satOff val="346"/>
              <a:lumOff val="-30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0D9C737-BE25-4C53-A82B-DEBD44C96019}">
      <dsp:nvSpPr>
        <dsp:cNvPr id="0" name=""/>
        <dsp:cNvSpPr/>
      </dsp:nvSpPr>
      <dsp:spPr>
        <a:xfrm>
          <a:off x="2017991" y="779514"/>
          <a:ext cx="1832438" cy="2565413"/>
        </a:xfrm>
        <a:prstGeom prst="rect">
          <a:avLst/>
        </a:prstGeom>
        <a:solidFill>
          <a:schemeClr val="accent2">
            <a:tint val="40000"/>
            <a:alpha val="90000"/>
            <a:hueOff val="-2469538"/>
            <a:satOff val="527"/>
            <a:lumOff val="-173"/>
            <a:alphaOff val="0"/>
          </a:schemeClr>
        </a:solidFill>
        <a:ln w="13970" cap="flat" cmpd="sng" algn="ctr">
          <a:solidFill>
            <a:schemeClr val="accent2">
              <a:tint val="40000"/>
              <a:alpha val="90000"/>
              <a:hueOff val="-2469538"/>
              <a:satOff val="527"/>
              <a:lumOff val="-1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64" tIns="330200" rIns="142864" bIns="330200" numCol="1" spcCol="1270" anchor="t" anchorCtr="0">
          <a:noAutofit/>
        </a:bodyPr>
        <a:lstStyle/>
        <a:p>
          <a:pPr marL="0" lvl="0" indent="0" algn="l" defTabSz="488950">
            <a:lnSpc>
              <a:spcPct val="90000"/>
            </a:lnSpc>
            <a:spcBef>
              <a:spcPct val="0"/>
            </a:spcBef>
            <a:spcAft>
              <a:spcPct val="35000"/>
            </a:spcAft>
            <a:buNone/>
          </a:pPr>
          <a:r>
            <a:rPr lang="en-US" sz="1100" b="0" i="0" kern="1200"/>
            <a:t>Choosing representatives and meeting with management to discuss the concerns of the tenants’ association</a:t>
          </a:r>
          <a:endParaRPr lang="en-US" sz="1100" kern="1200"/>
        </a:p>
      </dsp:txBody>
      <dsp:txXfrm>
        <a:off x="2017991" y="1754371"/>
        <a:ext cx="1832438" cy="1539248"/>
      </dsp:txXfrm>
    </dsp:sp>
    <dsp:sp modelId="{AE5DF962-96E8-4EA3-B1BB-29C98B1CD892}">
      <dsp:nvSpPr>
        <dsp:cNvPr id="0" name=""/>
        <dsp:cNvSpPr/>
      </dsp:nvSpPr>
      <dsp:spPr>
        <a:xfrm>
          <a:off x="2549398" y="1036056"/>
          <a:ext cx="769624" cy="769624"/>
        </a:xfrm>
        <a:prstGeom prst="ellipse">
          <a:avLst/>
        </a:prstGeom>
        <a:solidFill>
          <a:schemeClr val="accent2">
            <a:hueOff val="-2121334"/>
            <a:satOff val="692"/>
            <a:lumOff val="-616"/>
            <a:alphaOff val="0"/>
          </a:schemeClr>
        </a:solidFill>
        <a:ln w="13970" cap="flat" cmpd="sng" algn="ctr">
          <a:solidFill>
            <a:schemeClr val="accent2">
              <a:hueOff val="-2121334"/>
              <a:satOff val="692"/>
              <a:lumOff val="-61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003" tIns="12700" rIns="60003" bIns="12700"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662107" y="1148765"/>
        <a:ext cx="544206" cy="544206"/>
      </dsp:txXfrm>
    </dsp:sp>
    <dsp:sp modelId="{1E7BCBEB-F4A0-4626-BCC4-F1E9D0CE1EBC}">
      <dsp:nvSpPr>
        <dsp:cNvPr id="0" name=""/>
        <dsp:cNvSpPr/>
      </dsp:nvSpPr>
      <dsp:spPr>
        <a:xfrm>
          <a:off x="2017991" y="3344856"/>
          <a:ext cx="1832438" cy="72"/>
        </a:xfrm>
        <a:prstGeom prst="rect">
          <a:avLst/>
        </a:prstGeom>
        <a:solidFill>
          <a:schemeClr val="accent2">
            <a:hueOff val="-3182000"/>
            <a:satOff val="1038"/>
            <a:lumOff val="-924"/>
            <a:alphaOff val="0"/>
          </a:schemeClr>
        </a:solidFill>
        <a:ln w="13970" cap="flat" cmpd="sng" algn="ctr">
          <a:solidFill>
            <a:schemeClr val="accent2">
              <a:hueOff val="-3182000"/>
              <a:satOff val="1038"/>
              <a:lumOff val="-92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B3DB28B-97DE-4534-BB44-12286C8F31D8}">
      <dsp:nvSpPr>
        <dsp:cNvPr id="0" name=""/>
        <dsp:cNvSpPr/>
      </dsp:nvSpPr>
      <dsp:spPr>
        <a:xfrm>
          <a:off x="4033673" y="779514"/>
          <a:ext cx="1832438" cy="2565413"/>
        </a:xfrm>
        <a:prstGeom prst="rect">
          <a:avLst/>
        </a:prstGeom>
        <a:solidFill>
          <a:schemeClr val="accent2">
            <a:tint val="40000"/>
            <a:alpha val="90000"/>
            <a:hueOff val="-4939077"/>
            <a:satOff val="1054"/>
            <a:lumOff val="-346"/>
            <a:alphaOff val="0"/>
          </a:schemeClr>
        </a:solidFill>
        <a:ln w="13970" cap="flat" cmpd="sng" algn="ctr">
          <a:solidFill>
            <a:schemeClr val="accent2">
              <a:tint val="40000"/>
              <a:alpha val="90000"/>
              <a:hueOff val="-4939077"/>
              <a:satOff val="1054"/>
              <a:lumOff val="-3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64" tIns="330200" rIns="142864" bIns="330200" numCol="1" spcCol="1270" anchor="t" anchorCtr="0">
          <a:noAutofit/>
        </a:bodyPr>
        <a:lstStyle/>
        <a:p>
          <a:pPr marL="0" lvl="0" indent="0" algn="l" defTabSz="488950">
            <a:lnSpc>
              <a:spcPct val="90000"/>
            </a:lnSpc>
            <a:spcBef>
              <a:spcPct val="0"/>
            </a:spcBef>
            <a:spcAft>
              <a:spcPct val="35000"/>
            </a:spcAft>
            <a:buNone/>
          </a:pPr>
          <a:r>
            <a:rPr lang="en-US" sz="1100" b="0" i="0" kern="1200"/>
            <a:t>Engaging in other activities for the purpose of mutual aid and protection </a:t>
          </a:r>
          <a:endParaRPr lang="en-US" sz="1100" kern="1200"/>
        </a:p>
      </dsp:txBody>
      <dsp:txXfrm>
        <a:off x="4033673" y="1754371"/>
        <a:ext cx="1832438" cy="1539248"/>
      </dsp:txXfrm>
    </dsp:sp>
    <dsp:sp modelId="{66DE6886-208F-4D17-BBF9-FE729DCFD9CC}">
      <dsp:nvSpPr>
        <dsp:cNvPr id="0" name=""/>
        <dsp:cNvSpPr/>
      </dsp:nvSpPr>
      <dsp:spPr>
        <a:xfrm>
          <a:off x="4565080" y="1036056"/>
          <a:ext cx="769624" cy="769624"/>
        </a:xfrm>
        <a:prstGeom prst="ellipse">
          <a:avLst/>
        </a:prstGeom>
        <a:solidFill>
          <a:schemeClr val="accent2">
            <a:hueOff val="-4242667"/>
            <a:satOff val="1384"/>
            <a:lumOff val="-1233"/>
            <a:alphaOff val="0"/>
          </a:schemeClr>
        </a:solidFill>
        <a:ln w="13970" cap="flat" cmpd="sng" algn="ctr">
          <a:solidFill>
            <a:schemeClr val="accent2">
              <a:hueOff val="-4242667"/>
              <a:satOff val="1384"/>
              <a:lumOff val="-123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003" tIns="12700" rIns="60003" bIns="12700"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677789" y="1148765"/>
        <a:ext cx="544206" cy="544206"/>
      </dsp:txXfrm>
    </dsp:sp>
    <dsp:sp modelId="{8F5B599F-CDD0-4EFA-B2BA-F675A400C606}">
      <dsp:nvSpPr>
        <dsp:cNvPr id="0" name=""/>
        <dsp:cNvSpPr/>
      </dsp:nvSpPr>
      <dsp:spPr>
        <a:xfrm>
          <a:off x="4033673" y="3344856"/>
          <a:ext cx="1832438" cy="72"/>
        </a:xfrm>
        <a:prstGeom prst="rect">
          <a:avLst/>
        </a:prstGeom>
        <a:solidFill>
          <a:schemeClr val="accent2">
            <a:hueOff val="-5303334"/>
            <a:satOff val="1730"/>
            <a:lumOff val="-1541"/>
            <a:alphaOff val="0"/>
          </a:schemeClr>
        </a:solidFill>
        <a:ln w="13970" cap="flat" cmpd="sng" algn="ctr">
          <a:solidFill>
            <a:schemeClr val="accent2">
              <a:hueOff val="-5303334"/>
              <a:satOff val="1730"/>
              <a:lumOff val="-154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2E3F18D-BFDD-4F3E-B98D-1C634DB8FF05}">
      <dsp:nvSpPr>
        <dsp:cNvPr id="0" name=""/>
        <dsp:cNvSpPr/>
      </dsp:nvSpPr>
      <dsp:spPr>
        <a:xfrm>
          <a:off x="6049355" y="779514"/>
          <a:ext cx="1832438" cy="2565413"/>
        </a:xfrm>
        <a:prstGeom prst="rect">
          <a:avLst/>
        </a:prstGeom>
        <a:solidFill>
          <a:schemeClr val="accent2">
            <a:tint val="40000"/>
            <a:alpha val="90000"/>
            <a:hueOff val="-7408615"/>
            <a:satOff val="1581"/>
            <a:lumOff val="-519"/>
            <a:alphaOff val="0"/>
          </a:schemeClr>
        </a:solidFill>
        <a:ln w="13970" cap="flat" cmpd="sng" algn="ctr">
          <a:solidFill>
            <a:schemeClr val="accent2">
              <a:tint val="40000"/>
              <a:alpha val="90000"/>
              <a:hueOff val="-7408615"/>
              <a:satOff val="1581"/>
              <a:lumOff val="-5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64" tIns="330200" rIns="142864" bIns="330200" numCol="1" spcCol="1270" anchor="t" anchorCtr="0">
          <a:noAutofit/>
        </a:bodyPr>
        <a:lstStyle/>
        <a:p>
          <a:pPr marL="0" lvl="0" indent="0" algn="l" defTabSz="488950">
            <a:lnSpc>
              <a:spcPct val="90000"/>
            </a:lnSpc>
            <a:spcBef>
              <a:spcPct val="0"/>
            </a:spcBef>
            <a:spcAft>
              <a:spcPct val="35000"/>
            </a:spcAft>
            <a:buNone/>
          </a:pPr>
          <a:r>
            <a:rPr lang="en-US" sz="1100" b="0" i="0" kern="1200"/>
            <a:t>Choosing to refrain from organizing</a:t>
          </a:r>
          <a:endParaRPr lang="en-US" sz="1100" kern="1200"/>
        </a:p>
      </dsp:txBody>
      <dsp:txXfrm>
        <a:off x="6049355" y="1754371"/>
        <a:ext cx="1832438" cy="1539248"/>
      </dsp:txXfrm>
    </dsp:sp>
    <dsp:sp modelId="{F847150F-6C3D-4F9C-8940-131BD7632227}">
      <dsp:nvSpPr>
        <dsp:cNvPr id="0" name=""/>
        <dsp:cNvSpPr/>
      </dsp:nvSpPr>
      <dsp:spPr>
        <a:xfrm>
          <a:off x="6580763" y="1036056"/>
          <a:ext cx="769624" cy="769624"/>
        </a:xfrm>
        <a:prstGeom prst="ellipse">
          <a:avLst/>
        </a:prstGeom>
        <a:solidFill>
          <a:schemeClr val="accent2">
            <a:hueOff val="-6364001"/>
            <a:satOff val="2076"/>
            <a:lumOff val="-1849"/>
            <a:alphaOff val="0"/>
          </a:schemeClr>
        </a:solidFill>
        <a:ln w="13970" cap="flat" cmpd="sng" algn="ctr">
          <a:solidFill>
            <a:schemeClr val="accent2">
              <a:hueOff val="-6364001"/>
              <a:satOff val="2076"/>
              <a:lumOff val="-184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003" tIns="12700" rIns="60003" bIns="12700"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6693472" y="1148765"/>
        <a:ext cx="544206" cy="544206"/>
      </dsp:txXfrm>
    </dsp:sp>
    <dsp:sp modelId="{05477C7C-7D2A-4AF3-A348-B117246475F7}">
      <dsp:nvSpPr>
        <dsp:cNvPr id="0" name=""/>
        <dsp:cNvSpPr/>
      </dsp:nvSpPr>
      <dsp:spPr>
        <a:xfrm>
          <a:off x="6049355" y="3344856"/>
          <a:ext cx="1832438" cy="72"/>
        </a:xfrm>
        <a:prstGeom prst="rect">
          <a:avLst/>
        </a:prstGeom>
        <a:solidFill>
          <a:schemeClr val="accent2">
            <a:hueOff val="-7424668"/>
            <a:satOff val="2422"/>
            <a:lumOff val="-2157"/>
            <a:alphaOff val="0"/>
          </a:schemeClr>
        </a:solidFill>
        <a:ln w="13970" cap="flat" cmpd="sng" algn="ctr">
          <a:solidFill>
            <a:schemeClr val="accent2">
              <a:hueOff val="-7424668"/>
              <a:satOff val="2422"/>
              <a:lumOff val="-215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30A89-BAD9-4275-A58E-29CF45EFF05A}">
      <dsp:nvSpPr>
        <dsp:cNvPr id="0" name=""/>
        <dsp:cNvSpPr/>
      </dsp:nvSpPr>
      <dsp:spPr>
        <a:xfrm>
          <a:off x="0" y="304760"/>
          <a:ext cx="4492602" cy="971954"/>
        </a:xfrm>
        <a:prstGeom prst="round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baseline="0"/>
            <a:t>Assisting tenant in tenants’ organization activities</a:t>
          </a:r>
          <a:endParaRPr lang="en-US" sz="1400" kern="1200"/>
        </a:p>
      </dsp:txBody>
      <dsp:txXfrm>
        <a:off x="47447" y="352207"/>
        <a:ext cx="4397708" cy="877060"/>
      </dsp:txXfrm>
    </dsp:sp>
    <dsp:sp modelId="{A4F2CE28-DEC4-4E13-95C3-1BE43E1B2025}">
      <dsp:nvSpPr>
        <dsp:cNvPr id="0" name=""/>
        <dsp:cNvSpPr/>
      </dsp:nvSpPr>
      <dsp:spPr>
        <a:xfrm>
          <a:off x="0" y="1317035"/>
          <a:ext cx="4492602" cy="971954"/>
        </a:xfrm>
        <a:prstGeom prst="roundRect">
          <a:avLst/>
        </a:prstGeom>
        <a:solidFill>
          <a:schemeClr val="accent2">
            <a:hueOff val="-3712334"/>
            <a:satOff val="1211"/>
            <a:lumOff val="-1079"/>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baseline="0"/>
            <a:t>Any other activity reasonably related to the establishment of a tenant organization</a:t>
          </a:r>
          <a:endParaRPr lang="en-US" sz="1400" kern="1200"/>
        </a:p>
      </dsp:txBody>
      <dsp:txXfrm>
        <a:off x="47447" y="1364482"/>
        <a:ext cx="4397708" cy="877060"/>
      </dsp:txXfrm>
    </dsp:sp>
    <dsp:sp modelId="{874DBEAF-8DCC-4ABB-B13F-EE43BEFC2B52}">
      <dsp:nvSpPr>
        <dsp:cNvPr id="0" name=""/>
        <dsp:cNvSpPr/>
      </dsp:nvSpPr>
      <dsp:spPr>
        <a:xfrm>
          <a:off x="0" y="2329309"/>
          <a:ext cx="4492602" cy="971954"/>
        </a:xfrm>
        <a:prstGeom prst="roundRect">
          <a:avLst/>
        </a:prstGeom>
        <a:solidFill>
          <a:schemeClr val="accent2">
            <a:hueOff val="-7424668"/>
            <a:satOff val="2422"/>
            <a:lumOff val="-2157"/>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baseline="0"/>
            <a:t>The landlord nor their agents (maintenance, cleaning, security, leasing office staff, etc.) have the right to retaliate against a tenant or non-tenant organizer who engages in the protected activities </a:t>
          </a:r>
          <a:endParaRPr lang="en-US" sz="1400" kern="1200"/>
        </a:p>
      </dsp:txBody>
      <dsp:txXfrm>
        <a:off x="47447" y="2376756"/>
        <a:ext cx="4397708" cy="877060"/>
      </dsp:txXfrm>
    </dsp:sp>
    <dsp:sp modelId="{AE8D0197-2DD5-4DFE-871B-C8A956AA670C}">
      <dsp:nvSpPr>
        <dsp:cNvPr id="0" name=""/>
        <dsp:cNvSpPr/>
      </dsp:nvSpPr>
      <dsp:spPr>
        <a:xfrm>
          <a:off x="0" y="3301264"/>
          <a:ext cx="4492602" cy="34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640"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t>(or other activities reasonably related to tenant organizing, within or outside a tenants’ association)</a:t>
          </a:r>
        </a:p>
      </dsp:txBody>
      <dsp:txXfrm>
        <a:off x="0" y="3301264"/>
        <a:ext cx="4492602" cy="3405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A1C90-4E42-435E-82A8-D5DA2760AA05}">
      <dsp:nvSpPr>
        <dsp:cNvPr id="0" name=""/>
        <dsp:cNvSpPr/>
      </dsp:nvSpPr>
      <dsp:spPr>
        <a:xfrm>
          <a:off x="7249" y="0"/>
          <a:ext cx="733892" cy="5156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6AEDE5-34A3-4B17-99CC-81B5E1E20561}">
      <dsp:nvSpPr>
        <dsp:cNvPr id="0" name=""/>
        <dsp:cNvSpPr/>
      </dsp:nvSpPr>
      <dsp:spPr>
        <a:xfrm>
          <a:off x="7249" y="603502"/>
          <a:ext cx="2096836" cy="88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baseline="0"/>
            <a:t>Formulating responses to owner actions, including: </a:t>
          </a:r>
          <a:endParaRPr lang="en-US" sz="1400" kern="1200"/>
        </a:p>
      </dsp:txBody>
      <dsp:txXfrm>
        <a:off x="7249" y="603502"/>
        <a:ext cx="2096836" cy="884810"/>
      </dsp:txXfrm>
    </dsp:sp>
    <dsp:sp modelId="{448860BA-0B09-4F3D-AF1E-C4F3FB98A8CC}">
      <dsp:nvSpPr>
        <dsp:cNvPr id="0" name=""/>
        <dsp:cNvSpPr/>
      </dsp:nvSpPr>
      <dsp:spPr>
        <a:xfrm>
          <a:off x="7249" y="1529180"/>
          <a:ext cx="2096836" cy="1382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GB" sz="1100" kern="1200"/>
            <a:t>Rent or rent ceiling increases or requests for rent or rent ceiling increases;</a:t>
          </a:r>
          <a:endParaRPr lang="en-US" sz="1100" kern="1200"/>
        </a:p>
        <a:p>
          <a:pPr marL="0" lvl="0" indent="0" algn="l" defTabSz="488950">
            <a:lnSpc>
              <a:spcPct val="100000"/>
            </a:lnSpc>
            <a:spcBef>
              <a:spcPct val="0"/>
            </a:spcBef>
            <a:spcAft>
              <a:spcPct val="35000"/>
            </a:spcAft>
            <a:buNone/>
          </a:pPr>
          <a:r>
            <a:rPr lang="en-GB" sz="1100" kern="1200"/>
            <a:t>Proposed increases, decreases, or other changes in the housing accommodation’s facilities and services; and</a:t>
          </a:r>
          <a:endParaRPr lang="en-US" sz="1100" kern="1200"/>
        </a:p>
        <a:p>
          <a:pPr marL="0" lvl="0" indent="0" algn="l" defTabSz="488950">
            <a:lnSpc>
              <a:spcPct val="100000"/>
            </a:lnSpc>
            <a:spcBef>
              <a:spcPct val="0"/>
            </a:spcBef>
            <a:spcAft>
              <a:spcPct val="35000"/>
            </a:spcAft>
            <a:buNone/>
          </a:pPr>
          <a:r>
            <a:rPr lang="en-GB" sz="1100" kern="1200"/>
            <a:t>Conversion of residential units to nonresidential use, cooperative housing, or condominiums;</a:t>
          </a:r>
          <a:endParaRPr lang="en-US" sz="1100" kern="1200"/>
        </a:p>
      </dsp:txBody>
      <dsp:txXfrm>
        <a:off x="7249" y="1529180"/>
        <a:ext cx="2096836" cy="1382019"/>
      </dsp:txXfrm>
    </dsp:sp>
    <dsp:sp modelId="{3DE149F8-BDFB-425B-BC04-72B4D14749F7}">
      <dsp:nvSpPr>
        <dsp:cNvPr id="0" name=""/>
        <dsp:cNvSpPr/>
      </dsp:nvSpPr>
      <dsp:spPr>
        <a:xfrm>
          <a:off x="2471031" y="0"/>
          <a:ext cx="733892" cy="5156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AC42B1-1D94-4656-86F8-C75606E1041F}">
      <dsp:nvSpPr>
        <dsp:cNvPr id="0" name=""/>
        <dsp:cNvSpPr/>
      </dsp:nvSpPr>
      <dsp:spPr>
        <a:xfrm>
          <a:off x="2471031" y="603502"/>
          <a:ext cx="2096836" cy="88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baseline="0"/>
            <a:t>Proposing that the owner or management modify the housing accommodation’s facilities and services; and</a:t>
          </a:r>
          <a:endParaRPr lang="en-US" sz="1400" kern="1200"/>
        </a:p>
      </dsp:txBody>
      <dsp:txXfrm>
        <a:off x="2471031" y="603502"/>
        <a:ext cx="2096836" cy="884810"/>
      </dsp:txXfrm>
    </dsp:sp>
    <dsp:sp modelId="{FA4A6DB3-D6CA-416F-BEB5-51E0380FF1C1}">
      <dsp:nvSpPr>
        <dsp:cNvPr id="0" name=""/>
        <dsp:cNvSpPr/>
      </dsp:nvSpPr>
      <dsp:spPr>
        <a:xfrm>
          <a:off x="2471031" y="1529180"/>
          <a:ext cx="2096836" cy="1382019"/>
        </a:xfrm>
        <a:prstGeom prst="rect">
          <a:avLst/>
        </a:prstGeom>
        <a:noFill/>
        <a:ln>
          <a:noFill/>
        </a:ln>
        <a:effectLst/>
      </dsp:spPr>
      <dsp:style>
        <a:lnRef idx="0">
          <a:scrgbClr r="0" g="0" b="0"/>
        </a:lnRef>
        <a:fillRef idx="0">
          <a:scrgbClr r="0" g="0" b="0"/>
        </a:fillRef>
        <a:effectRef idx="0">
          <a:scrgbClr r="0" g="0" b="0"/>
        </a:effectRef>
        <a:fontRef idx="minor"/>
      </dsp:style>
    </dsp:sp>
    <dsp:sp modelId="{F17C0EBE-CFF9-4301-97C5-FC13AC5A79B5}">
      <dsp:nvSpPr>
        <dsp:cNvPr id="0" name=""/>
        <dsp:cNvSpPr/>
      </dsp:nvSpPr>
      <dsp:spPr>
        <a:xfrm>
          <a:off x="4934814" y="0"/>
          <a:ext cx="733892" cy="5156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3256C3-E0ED-475C-9219-FE0359CE635F}">
      <dsp:nvSpPr>
        <dsp:cNvPr id="0" name=""/>
        <dsp:cNvSpPr/>
      </dsp:nvSpPr>
      <dsp:spPr>
        <a:xfrm>
          <a:off x="4934814" y="603502"/>
          <a:ext cx="2096836" cy="88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GB" sz="1400" kern="1200" baseline="0"/>
            <a:t>Any other activity reasonably related to the establishment or operation of a tenant organization</a:t>
          </a:r>
          <a:endParaRPr lang="en-US" sz="1400" kern="1200"/>
        </a:p>
      </dsp:txBody>
      <dsp:txXfrm>
        <a:off x="4934814" y="603502"/>
        <a:ext cx="2096836" cy="884810"/>
      </dsp:txXfrm>
    </dsp:sp>
    <dsp:sp modelId="{0B6ECF5B-CD4E-4AD0-9267-BA4C7CFC6F5C}">
      <dsp:nvSpPr>
        <dsp:cNvPr id="0" name=""/>
        <dsp:cNvSpPr/>
      </dsp:nvSpPr>
      <dsp:spPr>
        <a:xfrm>
          <a:off x="4934814" y="1529180"/>
          <a:ext cx="2096836" cy="138201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3C9BE-8AFF-4AE4-89C4-F7BA5CEA7DF5}">
      <dsp:nvSpPr>
        <dsp:cNvPr id="0" name=""/>
        <dsp:cNvSpPr/>
      </dsp:nvSpPr>
      <dsp:spPr>
        <a:xfrm>
          <a:off x="902" y="402539"/>
          <a:ext cx="3167930" cy="2011635"/>
        </a:xfrm>
        <a:prstGeom prst="roundRect">
          <a:avLst>
            <a:gd name="adj" fmla="val 10000"/>
          </a:avLst>
        </a:prstGeom>
        <a:solidFill>
          <a:schemeClr val="accent3">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5A434EF-34B3-4249-AFC8-5A1C010AB507}">
      <dsp:nvSpPr>
        <dsp:cNvPr id="0" name=""/>
        <dsp:cNvSpPr/>
      </dsp:nvSpPr>
      <dsp:spPr>
        <a:xfrm>
          <a:off x="352894" y="736932"/>
          <a:ext cx="3167930" cy="2011635"/>
        </a:xfrm>
        <a:prstGeom prst="roundRect">
          <a:avLst>
            <a:gd name="adj" fmla="val 10000"/>
          </a:avLst>
        </a:prstGeom>
        <a:solidFill>
          <a:schemeClr val="lt1">
            <a:alpha val="9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baseline="0"/>
            <a:t>Retaliation might be any adverse action that the Landlord takes against you because you engaged in organizing activities. Retaliatory threats can be written or verbal.</a:t>
          </a:r>
          <a:r>
            <a:rPr lang="en-GB" sz="1800" kern="1200" baseline="0">
              <a:latin typeface="Century Schoolbook" panose="02040604050505020304"/>
            </a:rPr>
            <a:t> </a:t>
          </a:r>
          <a:endParaRPr lang="en-US" sz="1800" kern="1200"/>
        </a:p>
      </dsp:txBody>
      <dsp:txXfrm>
        <a:off x="411813" y="795851"/>
        <a:ext cx="3050092" cy="1893797"/>
      </dsp:txXfrm>
    </dsp:sp>
    <dsp:sp modelId="{5CF6804A-E59F-4A3D-B5EA-33C85C439A74}">
      <dsp:nvSpPr>
        <dsp:cNvPr id="0" name=""/>
        <dsp:cNvSpPr/>
      </dsp:nvSpPr>
      <dsp:spPr>
        <a:xfrm>
          <a:off x="3872817" y="402539"/>
          <a:ext cx="3167930" cy="2011635"/>
        </a:xfrm>
        <a:prstGeom prst="roundRect">
          <a:avLst>
            <a:gd name="adj" fmla="val 10000"/>
          </a:avLst>
        </a:prstGeom>
        <a:solidFill>
          <a:schemeClr val="accent3">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E198F1-DA19-46FE-A5AC-B7E0FD71D1F8}">
      <dsp:nvSpPr>
        <dsp:cNvPr id="0" name=""/>
        <dsp:cNvSpPr/>
      </dsp:nvSpPr>
      <dsp:spPr>
        <a:xfrm>
          <a:off x="4224809" y="736932"/>
          <a:ext cx="3167930" cy="2011635"/>
        </a:xfrm>
        <a:prstGeom prst="roundRect">
          <a:avLst>
            <a:gd name="adj" fmla="val 10000"/>
          </a:avLst>
        </a:prstGeom>
        <a:solidFill>
          <a:schemeClr val="lt1">
            <a:alpha val="9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baseline="0"/>
            <a:t>Calling MPD and/or threatening someone with eviction because they are part of the Tenants’ Association are examples of interference and retaliation.</a:t>
          </a:r>
          <a:endParaRPr lang="en-US" sz="1800" kern="1200"/>
        </a:p>
      </dsp:txBody>
      <dsp:txXfrm>
        <a:off x="4283728" y="795851"/>
        <a:ext cx="3050092" cy="18937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1AA19-3205-4C6A-B211-0E1CE4814AE6}">
      <dsp:nvSpPr>
        <dsp:cNvPr id="0" name=""/>
        <dsp:cNvSpPr/>
      </dsp:nvSpPr>
      <dsp:spPr>
        <a:xfrm rot="5400000">
          <a:off x="4412841" y="-1597383"/>
          <a:ext cx="1229670" cy="4731931"/>
        </a:xfrm>
        <a:prstGeom prst="round2SameRect">
          <a:avLst/>
        </a:prstGeom>
        <a:solidFill>
          <a:schemeClr val="accent2">
            <a:tint val="40000"/>
            <a:alpha val="90000"/>
            <a:hueOff val="0"/>
            <a:satOff val="0"/>
            <a:lumOff val="0"/>
            <a:alphaOff val="0"/>
          </a:schemeClr>
        </a:solidFill>
        <a:ln w="1397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en-GB" sz="1300" kern="1200" baseline="0"/>
            <a:t>Use email when making requests to the landlord.</a:t>
          </a:r>
          <a:endParaRPr lang="en-US" sz="1300" kern="1200" baseline="0">
            <a:latin typeface="Century Schoolbook" panose="02040604050505020304"/>
          </a:endParaRPr>
        </a:p>
        <a:p>
          <a:pPr marL="114300" lvl="1" indent="-114300" algn="l" defTabSz="577850">
            <a:lnSpc>
              <a:spcPct val="90000"/>
            </a:lnSpc>
            <a:spcBef>
              <a:spcPct val="0"/>
            </a:spcBef>
            <a:spcAft>
              <a:spcPct val="15000"/>
            </a:spcAft>
            <a:buChar char="•"/>
          </a:pPr>
          <a:r>
            <a:rPr lang="en-GB" sz="1300" kern="1200" baseline="0"/>
            <a:t>If the landlord calls you to discuss an issue you are organizing around, send a follow-up email after the call with the details of the call for future reference.</a:t>
          </a:r>
          <a:endParaRPr lang="en-US" sz="1300" kern="1200"/>
        </a:p>
      </dsp:txBody>
      <dsp:txXfrm rot="-5400000">
        <a:off x="2661711" y="213775"/>
        <a:ext cx="4671903" cy="1109614"/>
      </dsp:txXfrm>
    </dsp:sp>
    <dsp:sp modelId="{067ED89A-9E83-4F33-8FBA-1437AC646086}">
      <dsp:nvSpPr>
        <dsp:cNvPr id="0" name=""/>
        <dsp:cNvSpPr/>
      </dsp:nvSpPr>
      <dsp:spPr>
        <a:xfrm>
          <a:off x="0" y="38"/>
          <a:ext cx="2661711" cy="1537088"/>
        </a:xfrm>
        <a:prstGeom prst="round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GB" sz="2300" b="1" u="sng" kern="1200" baseline="0"/>
            <a:t>Document you interactions with your landlord.</a:t>
          </a:r>
          <a:endParaRPr lang="en-US" sz="2300" kern="1200" baseline="0">
            <a:latin typeface="Century Schoolbook" panose="02040604050505020304"/>
          </a:endParaRPr>
        </a:p>
      </dsp:txBody>
      <dsp:txXfrm>
        <a:off x="75034" y="75072"/>
        <a:ext cx="2511643" cy="1387020"/>
      </dsp:txXfrm>
    </dsp:sp>
    <dsp:sp modelId="{44BB71B7-EA05-40EB-8341-2A26C960D4BB}">
      <dsp:nvSpPr>
        <dsp:cNvPr id="0" name=""/>
        <dsp:cNvSpPr/>
      </dsp:nvSpPr>
      <dsp:spPr>
        <a:xfrm rot="5400000">
          <a:off x="4412841" y="16559"/>
          <a:ext cx="1229670" cy="4731931"/>
        </a:xfrm>
        <a:prstGeom prst="round2SameRect">
          <a:avLst/>
        </a:prstGeom>
        <a:solidFill>
          <a:schemeClr val="accent2">
            <a:tint val="40000"/>
            <a:alpha val="90000"/>
            <a:hueOff val="-7408615"/>
            <a:satOff val="1581"/>
            <a:lumOff val="-519"/>
            <a:alphaOff val="0"/>
          </a:schemeClr>
        </a:solidFill>
        <a:ln w="13970" cap="flat" cmpd="sng" algn="ctr">
          <a:solidFill>
            <a:schemeClr val="accent2">
              <a:tint val="40000"/>
              <a:alpha val="90000"/>
              <a:hueOff val="-7408615"/>
              <a:satOff val="1581"/>
              <a:lumOff val="-5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en-GB" sz="1300" kern="1200" baseline="0"/>
            <a:t>The landlord does not have the right to take down your flyers, limit your access to bulletin boards,</a:t>
          </a:r>
          <a:r>
            <a:rPr lang="en-GB" sz="1300" kern="1200" baseline="0">
              <a:latin typeface="Century Schoolbook" panose="02040604050505020304"/>
            </a:rPr>
            <a:t> </a:t>
          </a:r>
          <a:r>
            <a:rPr lang="en-GB" sz="1300" kern="1200" baseline="0"/>
            <a:t> or declare that all community spaces are off limits.</a:t>
          </a:r>
          <a:endParaRPr lang="en-US" sz="1300" kern="1200" baseline="0">
            <a:latin typeface="Century Schoolbook" panose="02040604050505020304"/>
          </a:endParaRPr>
        </a:p>
        <a:p>
          <a:pPr marL="114300" lvl="1" indent="-114300" algn="l" defTabSz="577850">
            <a:lnSpc>
              <a:spcPct val="90000"/>
            </a:lnSpc>
            <a:spcBef>
              <a:spcPct val="0"/>
            </a:spcBef>
            <a:spcAft>
              <a:spcPct val="15000"/>
            </a:spcAft>
            <a:buChar char="•"/>
          </a:pPr>
          <a:r>
            <a:rPr lang="en-GB" sz="1300" kern="1200" baseline="0"/>
            <a:t>If you or a non-tenant organizer is stopped from engaging in a protected activity, document the interaction.</a:t>
          </a:r>
          <a:endParaRPr lang="en-US" sz="1300" kern="1200"/>
        </a:p>
      </dsp:txBody>
      <dsp:txXfrm rot="-5400000">
        <a:off x="2661711" y="1827717"/>
        <a:ext cx="4671903" cy="1109614"/>
      </dsp:txXfrm>
    </dsp:sp>
    <dsp:sp modelId="{FC67A560-FCE6-4D7E-A279-57278F0E99FF}">
      <dsp:nvSpPr>
        <dsp:cNvPr id="0" name=""/>
        <dsp:cNvSpPr/>
      </dsp:nvSpPr>
      <dsp:spPr>
        <a:xfrm>
          <a:off x="0" y="1613981"/>
          <a:ext cx="2661711" cy="1537088"/>
        </a:xfrm>
        <a:prstGeom prst="roundRect">
          <a:avLst/>
        </a:prstGeom>
        <a:solidFill>
          <a:schemeClr val="accent2">
            <a:hueOff val="-7424668"/>
            <a:satOff val="2422"/>
            <a:lumOff val="-2157"/>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GB" sz="2300" b="1" u="sng" kern="1200" baseline="0"/>
            <a:t>Remember which activities are protected.</a:t>
          </a:r>
          <a:endParaRPr lang="en-US" sz="2300" kern="1200" baseline="0">
            <a:latin typeface="Century Schoolbook" panose="02040604050505020304"/>
          </a:endParaRPr>
        </a:p>
      </dsp:txBody>
      <dsp:txXfrm>
        <a:off x="75034" y="1689015"/>
        <a:ext cx="2511643" cy="138702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255a7d49a4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255a7d49a4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255a7d49a4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255a7d49a4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255a7d49a4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255a7d49a4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909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255a7d49a4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255a7d49a4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255a7d49a4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255a7d49a4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255a7d49a4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255a7d49a4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255a7d49a4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255a7d49a4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255a7d49a4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255a7d49a4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55a7d49a4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255a7d49a4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255a7d49a4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255a7d49a4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255a7d49a4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255a7d49a4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569214"/>
            <a:ext cx="7063740" cy="3031236"/>
          </a:xfrm>
        </p:spPr>
        <p:txBody>
          <a:bodyPr anchor="b">
            <a:normAutofit/>
          </a:bodyPr>
          <a:lstStyle>
            <a:lvl1pPr algn="l">
              <a:lnSpc>
                <a:spcPct val="85000"/>
              </a:lnSpc>
              <a:defRPr sz="128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946404" y="3600450"/>
            <a:ext cx="7063740" cy="1268730"/>
          </a:xfrm>
        </p:spPr>
        <p:txBody>
          <a:bodyPr>
            <a:normAutofit/>
          </a:bodyPr>
          <a:lstStyle>
            <a:lvl1pPr marL="0" indent="0" algn="l">
              <a:buNone/>
              <a:defRPr sz="3911" baseline="0">
                <a:solidFill>
                  <a:schemeClr val="tx1">
                    <a:lumMod val="75000"/>
                  </a:schemeClr>
                </a:solidFill>
              </a:defRPr>
            </a:lvl1pPr>
            <a:lvl2pPr marL="812810" indent="0" algn="ctr">
              <a:buNone/>
              <a:defRPr sz="3911"/>
            </a:lvl2pPr>
            <a:lvl3pPr marL="1625620" indent="0" algn="ctr">
              <a:buNone/>
              <a:defRPr sz="3911"/>
            </a:lvl3pPr>
            <a:lvl4pPr marL="2438430" indent="0" algn="ctr">
              <a:buNone/>
              <a:defRPr sz="3556"/>
            </a:lvl4pPr>
            <a:lvl5pPr marL="3251241" indent="0" algn="ctr">
              <a:buNone/>
              <a:defRPr sz="3556"/>
            </a:lvl5pPr>
            <a:lvl6pPr marL="4064051" indent="0" algn="ctr">
              <a:buNone/>
              <a:defRPr sz="3556"/>
            </a:lvl6pPr>
            <a:lvl7pPr marL="4876861" indent="0" algn="ctr">
              <a:buNone/>
              <a:defRPr sz="3556"/>
            </a:lvl7pPr>
            <a:lvl8pPr marL="5689671" indent="0" algn="ctr">
              <a:buNone/>
              <a:defRPr sz="3556"/>
            </a:lvl8pPr>
            <a:lvl9pPr marL="6502481" indent="0" algn="ctr">
              <a:buNone/>
              <a:defRPr sz="3556"/>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9/27/2022</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a:p>
        </p:txBody>
      </p:sp>
      <p:sp>
        <p:nvSpPr>
          <p:cNvPr id="7" name="Rectangle 6"/>
          <p:cNvSpPr/>
          <p:nvPr/>
        </p:nvSpPr>
        <p:spPr>
          <a:xfrm>
            <a:off x="0" y="0"/>
            <a:ext cx="3429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7725986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3E54A-A8CA-48C1-9504-691B58049D29}" type="datetimeFigureOut">
              <a:rPr lang="en-US" dirty="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82155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285750"/>
            <a:ext cx="1857375" cy="44231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85750"/>
            <a:ext cx="5800725" cy="44231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6C806-BBF7-471C-9527-881CE2266695}" type="datetimeFigureOut">
              <a:rPr lang="en-US" dirty="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11380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1232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94063-DF36-4330-A365-08DA1FA5B7D6}" type="datetimeFigureOut">
              <a:rPr lang="en-US" dirty="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19361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569214"/>
            <a:ext cx="7063740" cy="3031236"/>
          </a:xfrm>
        </p:spPr>
        <p:txBody>
          <a:bodyPr anchor="b">
            <a:normAutofit/>
          </a:bodyPr>
          <a:lstStyle>
            <a:lvl1pPr>
              <a:lnSpc>
                <a:spcPct val="85000"/>
              </a:lnSpc>
              <a:defRPr sz="12800" b="0"/>
            </a:lvl1pPr>
          </a:lstStyle>
          <a:p>
            <a:r>
              <a:rPr lang="en-US"/>
              <a:t>Click to edit Master title style</a:t>
            </a:r>
          </a:p>
        </p:txBody>
      </p:sp>
      <p:sp>
        <p:nvSpPr>
          <p:cNvPr id="3" name="Text Placeholder 2"/>
          <p:cNvSpPr>
            <a:spLocks noGrp="1"/>
          </p:cNvSpPr>
          <p:nvPr>
            <p:ph type="body" idx="1"/>
          </p:nvPr>
        </p:nvSpPr>
        <p:spPr>
          <a:xfrm>
            <a:off x="946404" y="3600450"/>
            <a:ext cx="7063740" cy="1268730"/>
          </a:xfrm>
        </p:spPr>
        <p:txBody>
          <a:bodyPr anchor="t">
            <a:normAutofit/>
          </a:bodyPr>
          <a:lstStyle>
            <a:lvl1pPr marL="0" indent="0">
              <a:buNone/>
              <a:defRPr sz="3911">
                <a:solidFill>
                  <a:schemeClr val="tx1">
                    <a:lumMod val="65000"/>
                    <a:lumOff val="35000"/>
                  </a:schemeClr>
                </a:solidFill>
              </a:defRPr>
            </a:lvl1pPr>
            <a:lvl2pPr marL="812810" indent="0">
              <a:buNone/>
              <a:defRPr sz="3200">
                <a:solidFill>
                  <a:schemeClr val="tx1">
                    <a:tint val="75000"/>
                  </a:schemeClr>
                </a:solidFill>
              </a:defRPr>
            </a:lvl2pPr>
            <a:lvl3pPr marL="1625620" indent="0">
              <a:buNone/>
              <a:defRPr sz="2844">
                <a:solidFill>
                  <a:schemeClr val="tx1">
                    <a:tint val="75000"/>
                  </a:schemeClr>
                </a:solidFill>
              </a:defRPr>
            </a:lvl3pPr>
            <a:lvl4pPr marL="2438430" indent="0">
              <a:buNone/>
              <a:defRPr sz="2489">
                <a:solidFill>
                  <a:schemeClr val="tx1">
                    <a:tint val="75000"/>
                  </a:schemeClr>
                </a:solidFill>
              </a:defRPr>
            </a:lvl4pPr>
            <a:lvl5pPr marL="3251241" indent="0">
              <a:buNone/>
              <a:defRPr sz="2489">
                <a:solidFill>
                  <a:schemeClr val="tx1">
                    <a:tint val="75000"/>
                  </a:schemeClr>
                </a:solidFill>
              </a:defRPr>
            </a:lvl5pPr>
            <a:lvl6pPr marL="4064051" indent="0">
              <a:buNone/>
              <a:defRPr sz="2489">
                <a:solidFill>
                  <a:schemeClr val="tx1">
                    <a:tint val="75000"/>
                  </a:schemeClr>
                </a:solidFill>
              </a:defRPr>
            </a:lvl6pPr>
            <a:lvl7pPr marL="4876861" indent="0">
              <a:buNone/>
              <a:defRPr sz="2489">
                <a:solidFill>
                  <a:schemeClr val="tx1">
                    <a:tint val="75000"/>
                  </a:schemeClr>
                </a:solidFill>
              </a:defRPr>
            </a:lvl7pPr>
            <a:lvl8pPr marL="5689671" indent="0">
              <a:buNone/>
              <a:defRPr sz="2489">
                <a:solidFill>
                  <a:schemeClr val="tx1">
                    <a:tint val="75000"/>
                  </a:schemeClr>
                </a:solidFill>
              </a:defRPr>
            </a:lvl8pPr>
            <a:lvl9pPr marL="6502481"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7" name="Rectangle 6"/>
          <p:cNvSpPr/>
          <p:nvPr/>
        </p:nvSpPr>
        <p:spPr>
          <a:xfrm>
            <a:off x="0" y="0"/>
            <a:ext cx="3429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21477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6404" y="1371600"/>
            <a:ext cx="3360420" cy="3263503"/>
          </a:xfrm>
        </p:spPr>
        <p:txBody>
          <a:bodyPr/>
          <a:lstStyle>
            <a:lvl1pPr>
              <a:defRPr sz="3200"/>
            </a:lvl1pPr>
            <a:lvl2pPr>
              <a:defRPr sz="2844"/>
            </a:lvl2pPr>
            <a:lvl3pPr>
              <a:defRPr sz="2489"/>
            </a:lvl3pPr>
            <a:lvl4pPr>
              <a:defRPr sz="2489"/>
            </a:lvl4pPr>
            <a:lvl5pPr>
              <a:defRPr sz="2489"/>
            </a:lvl5pPr>
            <a:lvl6pPr>
              <a:defRPr sz="2489"/>
            </a:lvl6pPr>
            <a:lvl7pPr>
              <a:defRPr sz="2489"/>
            </a:lvl7pPr>
            <a:lvl8pPr>
              <a:defRPr sz="2489"/>
            </a:lvl8pPr>
            <a:lvl9pPr>
              <a:defRPr sz="24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4860" y="1371600"/>
            <a:ext cx="3360420" cy="3263503"/>
          </a:xfrm>
        </p:spPr>
        <p:txBody>
          <a:bodyPr/>
          <a:lstStyle>
            <a:lvl1pPr>
              <a:defRPr sz="3200"/>
            </a:lvl1pPr>
            <a:lvl2pPr>
              <a:defRPr sz="2844"/>
            </a:lvl2pPr>
            <a:lvl3pPr>
              <a:defRPr sz="2489"/>
            </a:lvl3pPr>
            <a:lvl4pPr>
              <a:defRPr sz="2489"/>
            </a:lvl4pPr>
            <a:lvl5pPr>
              <a:defRPr sz="2489"/>
            </a:lvl5pPr>
            <a:lvl6pPr>
              <a:defRPr sz="2489"/>
            </a:lvl6pPr>
            <a:lvl7pPr>
              <a:defRPr sz="2489"/>
            </a:lvl7pPr>
            <a:lvl8pPr>
              <a:defRPr sz="2489"/>
            </a:lvl8pPr>
            <a:lvl9pPr>
              <a:defRPr sz="24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CFA4AC-08CC-42CE-BD01-C191750A04EC}" type="datetimeFigureOut">
              <a:rPr lang="en-US" dirty="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41422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946404" y="1285241"/>
            <a:ext cx="3360420" cy="548640"/>
          </a:xfrm>
        </p:spPr>
        <p:txBody>
          <a:bodyPr anchor="b">
            <a:normAutofit/>
          </a:bodyPr>
          <a:lstStyle>
            <a:lvl1pPr marL="0" indent="0">
              <a:spcBef>
                <a:spcPts val="0"/>
              </a:spcBef>
              <a:buNone/>
              <a:defRPr sz="3556" b="0">
                <a:solidFill>
                  <a:schemeClr val="tx2"/>
                </a:solidFill>
              </a:defRPr>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p:cNvSpPr>
            <a:spLocks noGrp="1"/>
          </p:cNvSpPr>
          <p:nvPr>
            <p:ph sz="half" idx="2"/>
          </p:nvPr>
        </p:nvSpPr>
        <p:spPr>
          <a:xfrm>
            <a:off x="946404" y="1880662"/>
            <a:ext cx="3360420" cy="2748488"/>
          </a:xfrm>
        </p:spPr>
        <p:txBody>
          <a:bodyPr/>
          <a:lstStyle>
            <a:lvl1pPr>
              <a:defRPr sz="3200"/>
            </a:lvl1pPr>
            <a:lvl2pPr>
              <a:defRPr sz="2844"/>
            </a:lvl2pPr>
            <a:lvl3pPr>
              <a:defRPr sz="2489"/>
            </a:lvl3pPr>
            <a:lvl4pPr>
              <a:defRPr sz="2489"/>
            </a:lvl4pPr>
            <a:lvl5pPr>
              <a:defRPr sz="2489"/>
            </a:lvl5pPr>
            <a:lvl6pPr>
              <a:defRPr sz="2489"/>
            </a:lvl6pPr>
            <a:lvl7pPr>
              <a:defRPr sz="2489"/>
            </a:lvl7pPr>
            <a:lvl8pPr>
              <a:defRPr sz="2489"/>
            </a:lvl8pPr>
            <a:lvl9pPr>
              <a:defRPr sz="24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94860" y="1285241"/>
            <a:ext cx="3360420" cy="548640"/>
          </a:xfrm>
        </p:spPr>
        <p:txBody>
          <a:bodyPr anchor="b">
            <a:normAutofit/>
          </a:bodyPr>
          <a:lstStyle>
            <a:lvl1pPr marL="0" indent="0">
              <a:lnSpc>
                <a:spcPct val="95000"/>
              </a:lnSpc>
              <a:spcBef>
                <a:spcPts val="0"/>
              </a:spcBef>
              <a:buNone/>
              <a:defRPr lang="en-US" sz="3556" b="0" kern="1200" dirty="0">
                <a:solidFill>
                  <a:schemeClr val="tx2"/>
                </a:solidFill>
                <a:latin typeface="+mn-lt"/>
                <a:ea typeface="+mn-ea"/>
                <a:cs typeface="+mn-cs"/>
              </a:defRPr>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marL="0" lvl="0" indent="0" algn="l" defTabSz="1625620" rtl="0" eaLnBrk="1" latinLnBrk="0" hangingPunct="1">
              <a:lnSpc>
                <a:spcPct val="90000"/>
              </a:lnSpc>
              <a:spcBef>
                <a:spcPts val="3556"/>
              </a:spcBef>
              <a:buFontTx/>
              <a:buNone/>
            </a:pPr>
            <a:r>
              <a:rPr lang="en-US"/>
              <a:t>Click to edit Master text styles</a:t>
            </a:r>
          </a:p>
        </p:txBody>
      </p:sp>
      <p:sp>
        <p:nvSpPr>
          <p:cNvPr id="6" name="Content Placeholder 5"/>
          <p:cNvSpPr>
            <a:spLocks noGrp="1"/>
          </p:cNvSpPr>
          <p:nvPr>
            <p:ph sz="quarter" idx="4"/>
          </p:nvPr>
        </p:nvSpPr>
        <p:spPr>
          <a:xfrm>
            <a:off x="4594860" y="1880662"/>
            <a:ext cx="3360420" cy="2748488"/>
          </a:xfrm>
        </p:spPr>
        <p:txBody>
          <a:bodyPr/>
          <a:lstStyle>
            <a:lvl1pPr>
              <a:defRPr sz="3200"/>
            </a:lvl1pPr>
            <a:lvl2pPr>
              <a:defRPr sz="2844"/>
            </a:lvl2pPr>
            <a:lvl3pPr>
              <a:defRPr sz="2489"/>
            </a:lvl3pPr>
            <a:lvl4pPr>
              <a:defRPr sz="2489"/>
            </a:lvl4pPr>
            <a:lvl5pPr>
              <a:defRPr sz="2489"/>
            </a:lvl5pPr>
            <a:lvl6pPr>
              <a:defRPr sz="2489"/>
            </a:lvl6pPr>
            <a:lvl7pPr>
              <a:defRPr sz="2489"/>
            </a:lvl7pPr>
            <a:lvl8pPr>
              <a:defRPr sz="2489"/>
            </a:lvl8pPr>
            <a:lvl9pPr>
              <a:defRPr sz="24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7A723-92A7-435B-B681-F25B092FEFEB}" type="datetimeFigureOut">
              <a:rPr lang="en-US" dirty="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8421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659812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98789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400300" cy="1200148"/>
          </a:xfrm>
        </p:spPr>
        <p:txBody>
          <a:bodyPr anchor="b">
            <a:normAutofit/>
          </a:bodyPr>
          <a:lstStyle>
            <a:lvl1pPr>
              <a:defRPr sz="5689" b="0" baseline="0"/>
            </a:lvl1pPr>
          </a:lstStyle>
          <a:p>
            <a:r>
              <a:rPr lang="en-US"/>
              <a:t>Click to edit Master title style</a:t>
            </a:r>
          </a:p>
        </p:txBody>
      </p:sp>
      <p:sp>
        <p:nvSpPr>
          <p:cNvPr id="3" name="Content Placeholder 2"/>
          <p:cNvSpPr>
            <a:spLocks noGrp="1"/>
          </p:cNvSpPr>
          <p:nvPr>
            <p:ph idx="1"/>
          </p:nvPr>
        </p:nvSpPr>
        <p:spPr>
          <a:xfrm>
            <a:off x="3378200" y="514350"/>
            <a:ext cx="4559300" cy="4114800"/>
          </a:xfrm>
        </p:spPr>
        <p:txBody>
          <a:bodyPr/>
          <a:lstStyle>
            <a:lvl1pPr>
              <a:defRPr sz="3556"/>
            </a:lvl1pPr>
            <a:lvl2pPr>
              <a:defRPr sz="3200"/>
            </a:lvl2pPr>
            <a:lvl3pPr>
              <a:defRPr sz="2844"/>
            </a:lvl3pPr>
            <a:lvl4pPr>
              <a:defRPr sz="2489"/>
            </a:lvl4pPr>
            <a:lvl5pPr>
              <a:defRPr sz="2489"/>
            </a:lvl5pPr>
            <a:lvl6pPr>
              <a:defRPr sz="2489"/>
            </a:lvl6pPr>
            <a:lvl7pPr>
              <a:defRPr sz="2489"/>
            </a:lvl7pPr>
            <a:lvl8pPr>
              <a:defRPr sz="2489"/>
            </a:lvl8pPr>
            <a:lvl9pPr>
              <a:defRPr sz="24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936" y="1574801"/>
            <a:ext cx="2400300" cy="2857501"/>
          </a:xfrm>
        </p:spPr>
        <p:txBody>
          <a:bodyPr>
            <a:normAutofit/>
          </a:bodyPr>
          <a:lstStyle>
            <a:lvl1pPr marL="0" indent="0">
              <a:lnSpc>
                <a:spcPct val="114000"/>
              </a:lnSpc>
              <a:spcBef>
                <a:spcPts val="1422"/>
              </a:spcBef>
              <a:buNone/>
              <a:defRPr sz="2311"/>
            </a:lvl1pPr>
            <a:lvl2pPr marL="812810" indent="0">
              <a:buNone/>
              <a:defRPr sz="2133"/>
            </a:lvl2pPr>
            <a:lvl3pPr marL="1625620" indent="0">
              <a:buNone/>
              <a:defRPr sz="1778"/>
            </a:lvl3pPr>
            <a:lvl4pPr marL="2438430" indent="0">
              <a:buNone/>
              <a:defRPr sz="1600"/>
            </a:lvl4pPr>
            <a:lvl5pPr marL="3251241" indent="0">
              <a:buNone/>
              <a:defRPr sz="1600"/>
            </a:lvl5pPr>
            <a:lvl6pPr marL="4064051" indent="0">
              <a:buNone/>
              <a:defRPr sz="1600"/>
            </a:lvl6pPr>
            <a:lvl7pPr marL="4876861" indent="0">
              <a:buNone/>
              <a:defRPr sz="1600"/>
            </a:lvl7pPr>
            <a:lvl8pPr marL="5689671" indent="0">
              <a:buNone/>
              <a:defRPr sz="1600"/>
            </a:lvl8pPr>
            <a:lvl9pPr marL="6502481"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92598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29050"/>
            <a:ext cx="8469630" cy="13144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3943350"/>
            <a:ext cx="7486650" cy="685800"/>
          </a:xfrm>
        </p:spPr>
        <p:txBody>
          <a:bodyPr anchor="b">
            <a:normAutofit/>
          </a:bodyPr>
          <a:lstStyle>
            <a:lvl1pPr>
              <a:defRPr sz="4978"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1"/>
            <a:ext cx="8469630" cy="3846692"/>
          </a:xfrm>
          <a:blipFill>
            <a:blip r:embed="rId2"/>
            <a:stretch>
              <a:fillRect/>
            </a:stretch>
          </a:blipFill>
        </p:spPr>
        <p:txBody>
          <a:bodyPr anchor="t"/>
          <a:lstStyle>
            <a:lvl1pPr marL="0" indent="0">
              <a:buNone/>
              <a:defRPr sz="5689">
                <a:solidFill>
                  <a:schemeClr val="bg1"/>
                </a:solidFill>
              </a:defRPr>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a:p>
        </p:txBody>
      </p:sp>
      <p:sp>
        <p:nvSpPr>
          <p:cNvPr id="4" name="Text Placeholder 3"/>
          <p:cNvSpPr>
            <a:spLocks noGrp="1"/>
          </p:cNvSpPr>
          <p:nvPr>
            <p:ph type="body" sz="half" idx="2"/>
          </p:nvPr>
        </p:nvSpPr>
        <p:spPr>
          <a:xfrm>
            <a:off x="685800" y="4581442"/>
            <a:ext cx="7486650" cy="447758"/>
          </a:xfrm>
        </p:spPr>
        <p:txBody>
          <a:bodyPr>
            <a:normAutofit/>
          </a:bodyPr>
          <a:lstStyle>
            <a:lvl1pPr marL="0" indent="0">
              <a:lnSpc>
                <a:spcPct val="100000"/>
              </a:lnSpc>
              <a:spcBef>
                <a:spcPts val="1422"/>
              </a:spcBef>
              <a:buNone/>
              <a:defRPr sz="2311">
                <a:solidFill>
                  <a:schemeClr val="bg1">
                    <a:lumMod val="85000"/>
                  </a:schemeClr>
                </a:solidFill>
              </a:defRPr>
            </a:lvl1pPr>
            <a:lvl2pPr marL="812810" indent="0">
              <a:buNone/>
              <a:defRPr sz="2133"/>
            </a:lvl2pPr>
            <a:lvl3pPr marL="1625620" indent="0">
              <a:buNone/>
              <a:defRPr sz="1778"/>
            </a:lvl3pPr>
            <a:lvl4pPr marL="2438430" indent="0">
              <a:buNone/>
              <a:defRPr sz="1600"/>
            </a:lvl4pPr>
            <a:lvl5pPr marL="3251241" indent="0">
              <a:buNone/>
              <a:defRPr sz="1600"/>
            </a:lvl5pPr>
            <a:lvl6pPr marL="4064051" indent="0">
              <a:buNone/>
              <a:defRPr sz="1600"/>
            </a:lvl6pPr>
            <a:lvl7pPr marL="4876861" indent="0">
              <a:buNone/>
              <a:defRPr sz="1600"/>
            </a:lvl7pPr>
            <a:lvl8pPr marL="5689671" indent="0">
              <a:buNone/>
              <a:defRPr sz="1600"/>
            </a:lvl8pPr>
            <a:lvl9pPr marL="6502481"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6940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274320"/>
            <a:ext cx="7269480" cy="99417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946404" y="1371600"/>
            <a:ext cx="644652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8098157" y="748903"/>
            <a:ext cx="1428749" cy="273844"/>
          </a:xfrm>
          <a:prstGeom prst="rect">
            <a:avLst/>
          </a:prstGeom>
        </p:spPr>
        <p:txBody>
          <a:bodyPr vert="horz" lIns="91440" tIns="45720" rIns="91440" bIns="45720" rtlCol="0" anchor="ctr"/>
          <a:lstStyle>
            <a:lvl1pPr algn="r">
              <a:defRPr sz="1867" b="0">
                <a:solidFill>
                  <a:schemeClr val="tx2">
                    <a:lumMod val="20000"/>
                    <a:lumOff val="80000"/>
                  </a:schemeClr>
                </a:solidFill>
              </a:defRPr>
            </a:lvl1pPr>
          </a:lstStyle>
          <a:p>
            <a:fld id="{0E59FD0C-5451-4CA0-86AF-E70AE3279989}" type="datetimeFigureOut">
              <a:rPr lang="en-US" dirty="0"/>
              <a:t>9/27/2022</a:t>
            </a:fld>
            <a:endParaRPr lang="en-US"/>
          </a:p>
        </p:txBody>
      </p:sp>
      <p:sp>
        <p:nvSpPr>
          <p:cNvPr id="5" name="Footer Placeholder 4"/>
          <p:cNvSpPr>
            <a:spLocks noGrp="1"/>
          </p:cNvSpPr>
          <p:nvPr>
            <p:ph type="ftr" sz="quarter" idx="3"/>
          </p:nvPr>
        </p:nvSpPr>
        <p:spPr>
          <a:xfrm rot="16200000">
            <a:off x="7469506" y="3034903"/>
            <a:ext cx="2686050" cy="273844"/>
          </a:xfrm>
          <a:prstGeom prst="rect">
            <a:avLst/>
          </a:prstGeom>
        </p:spPr>
        <p:txBody>
          <a:bodyPr vert="horz" lIns="91440" tIns="45720" rIns="91440" bIns="45720" rtlCol="0" anchor="ctr"/>
          <a:lstStyle>
            <a:lvl1pPr algn="l">
              <a:defRPr sz="1867">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469630" y="4629150"/>
            <a:ext cx="685800" cy="445294"/>
          </a:xfrm>
          <a:prstGeom prst="rect">
            <a:avLst/>
          </a:prstGeom>
        </p:spPr>
        <p:txBody>
          <a:bodyPr vert="horz" lIns="45720" tIns="45720" rIns="45720" bIns="45720" rtlCol="0" anchor="ctr">
            <a:normAutofit/>
          </a:bodyPr>
          <a:lstStyle>
            <a:lvl1pPr algn="ctr">
              <a:defRPr sz="6400">
                <a:solidFill>
                  <a:schemeClr val="tx2">
                    <a:lumMod val="60000"/>
                    <a:lumOff val="40000"/>
                  </a:scheme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6627901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code.dccouncil.us/us/dc/council/code/sections/42-3505.06.html"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37" name="Rectangle 139">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a:extLst>
              <a:ext uri="{FF2B5EF4-FFF2-40B4-BE49-F238E27FC236}">
                <a16:creationId xmlns:a16="http://schemas.microsoft.com/office/drawing/2014/main" id="{797948D7-9F3F-64E7-665F-04C959334576}"/>
              </a:ext>
            </a:extLst>
          </p:cNvPr>
          <p:cNvPicPr>
            <a:picLocks noChangeAspect="1"/>
          </p:cNvPicPr>
          <p:nvPr/>
        </p:nvPicPr>
        <p:blipFill rotWithShape="1">
          <a:blip r:embed="rId3">
            <a:alphaModFix amt="40000"/>
          </a:blip>
          <a:srcRect t="3079" b="12652"/>
          <a:stretch/>
        </p:blipFill>
        <p:spPr>
          <a:xfrm>
            <a:off x="20" y="-1"/>
            <a:ext cx="9143980" cy="5143499"/>
          </a:xfrm>
          <a:prstGeom prst="rect">
            <a:avLst/>
          </a:prstGeom>
        </p:spPr>
      </p:pic>
      <p:sp>
        <p:nvSpPr>
          <p:cNvPr id="134" name="Google Shape;134;p13"/>
          <p:cNvSpPr txBox="1">
            <a:spLocks noGrp="1"/>
          </p:cNvSpPr>
          <p:nvPr>
            <p:ph type="ctrTitle"/>
          </p:nvPr>
        </p:nvSpPr>
        <p:spPr>
          <a:xfrm>
            <a:off x="863444" y="569214"/>
            <a:ext cx="7063740" cy="3031236"/>
          </a:xfrm>
          <a:prstGeom prst="rect">
            <a:avLst/>
          </a:prstGeom>
        </p:spPr>
        <p:txBody>
          <a:bodyPr spcFirstLastPara="1" lIns="91425" tIns="91425" rIns="91425" bIns="91425" anchorCtr="0">
            <a:normAutofit/>
          </a:bodyPr>
          <a:lstStyle/>
          <a:p>
            <a:pPr>
              <a:buSzPts val="990"/>
            </a:pPr>
            <a:r>
              <a:rPr lang="en-GB" sz="9900"/>
              <a:t>Know Your Rights!   </a:t>
            </a:r>
          </a:p>
        </p:txBody>
      </p:sp>
      <p:sp>
        <p:nvSpPr>
          <p:cNvPr id="135" name="Google Shape;135;p13"/>
          <p:cNvSpPr txBox="1">
            <a:spLocks noGrp="1"/>
          </p:cNvSpPr>
          <p:nvPr>
            <p:ph type="subTitle" idx="1"/>
          </p:nvPr>
        </p:nvSpPr>
        <p:spPr>
          <a:xfrm>
            <a:off x="946404" y="3600450"/>
            <a:ext cx="7063740" cy="1268730"/>
          </a:xfrm>
          <a:prstGeom prst="rect">
            <a:avLst/>
          </a:prstGeom>
        </p:spPr>
        <p:txBody>
          <a:bodyPr spcFirstLastPara="1" vert="horz" lIns="91425" tIns="91425" rIns="91425" bIns="91425" rtlCol="0" anchor="t" anchorCtr="0">
            <a:normAutofit fontScale="92500" lnSpcReduction="20000"/>
          </a:bodyPr>
          <a:lstStyle/>
          <a:p>
            <a:pPr>
              <a:buClr>
                <a:srgbClr val="93A299"/>
              </a:buClr>
            </a:pPr>
            <a:r>
              <a:rPr lang="en-GB" sz="3000">
                <a:solidFill>
                  <a:schemeClr val="tx1"/>
                </a:solidFill>
                <a:ea typeface="+mn-lt"/>
                <a:cs typeface="+mn-lt"/>
              </a:rPr>
              <a:t>DC Code § 42–3505.06.</a:t>
            </a:r>
            <a:endParaRPr lang="en-US" sz="3000">
              <a:solidFill>
                <a:schemeClr val="tx1"/>
              </a:solidFill>
            </a:endParaRPr>
          </a:p>
          <a:p>
            <a:r>
              <a:rPr lang="en-GB" sz="3000">
                <a:solidFill>
                  <a:schemeClr val="tx1"/>
                </a:solidFill>
                <a:ea typeface="+mn-lt"/>
                <a:cs typeface="+mn-lt"/>
              </a:rPr>
              <a:t>Right of Tenants to Organize</a:t>
            </a:r>
            <a:endParaRPr lang="en-GB" sz="3000">
              <a:solidFill>
                <a:schemeClr val="tx1"/>
              </a:solidFill>
            </a:endParaRPr>
          </a:p>
          <a:p>
            <a:pPr marL="0" lvl="0" indent="0">
              <a:spcBef>
                <a:spcPts val="0"/>
              </a:spcBef>
              <a:spcAft>
                <a:spcPts val="0"/>
              </a:spcAft>
              <a:buClr>
                <a:srgbClr val="93A299"/>
              </a:buClr>
              <a:buNone/>
            </a:pPr>
            <a:endParaRPr lang="en-GB" sz="3000">
              <a:solidFill>
                <a:schemeClr val="tx1"/>
              </a:solidFill>
            </a:endParaRPr>
          </a:p>
        </p:txBody>
      </p:sp>
      <p:pic>
        <p:nvPicPr>
          <p:cNvPr id="7" name="Picture 7" descr="Text&#10;&#10;Description automatically generated">
            <a:extLst>
              <a:ext uri="{FF2B5EF4-FFF2-40B4-BE49-F238E27FC236}">
                <a16:creationId xmlns:a16="http://schemas.microsoft.com/office/drawing/2014/main" id="{1FA4AB91-BFA9-B78C-B16E-264DF891D8CE}"/>
              </a:ext>
            </a:extLst>
          </p:cNvPr>
          <p:cNvPicPr>
            <a:picLocks noChangeAspect="1"/>
          </p:cNvPicPr>
          <p:nvPr/>
        </p:nvPicPr>
        <p:blipFill>
          <a:blip r:embed="rId4"/>
          <a:stretch>
            <a:fillRect/>
          </a:stretch>
        </p:blipFill>
        <p:spPr>
          <a:xfrm>
            <a:off x="5798939" y="48680"/>
            <a:ext cx="3341489" cy="474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4"/>
                                        </p:tgtEl>
                                        <p:attrNameLst>
                                          <p:attrName>style.visibility</p:attrName>
                                        </p:attrNameLst>
                                      </p:cBhvr>
                                      <p:to>
                                        <p:strVal val="visible"/>
                                      </p:to>
                                    </p:set>
                                    <p:animEffect transition="in" filter="fade">
                                      <p:cBhvr>
                                        <p:cTn id="7" dur="4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sp>
        <p:nvSpPr>
          <p:cNvPr id="202" name="Rectangle 203">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 name="Google Shape;188;p22"/>
          <p:cNvSpPr txBox="1">
            <a:spLocks noGrp="1"/>
          </p:cNvSpPr>
          <p:nvPr>
            <p:ph type="title"/>
          </p:nvPr>
        </p:nvSpPr>
        <p:spPr>
          <a:xfrm>
            <a:off x="4815348" y="213815"/>
            <a:ext cx="3400535" cy="1188671"/>
          </a:xfrm>
          <a:prstGeom prst="rect">
            <a:avLst/>
          </a:prstGeom>
        </p:spPr>
        <p:txBody>
          <a:bodyPr spcFirstLastPara="1" vert="horz" lIns="91440" tIns="45720" rIns="91440" bIns="45720" rtlCol="0" anchor="b" anchorCtr="0">
            <a:normAutofit/>
          </a:bodyPr>
          <a:lstStyle/>
          <a:p>
            <a:pPr marL="0" lvl="0" indent="0">
              <a:spcBef>
                <a:spcPct val="0"/>
              </a:spcBef>
              <a:spcAft>
                <a:spcPts val="0"/>
              </a:spcAft>
            </a:pPr>
            <a:r>
              <a:rPr lang="en-US" sz="3700"/>
              <a:t>Why does this matter?</a:t>
            </a:r>
          </a:p>
        </p:txBody>
      </p:sp>
      <p:pic>
        <p:nvPicPr>
          <p:cNvPr id="6" name="Picture 6" descr="Text&#10;&#10;Description automatically generated">
            <a:extLst>
              <a:ext uri="{FF2B5EF4-FFF2-40B4-BE49-F238E27FC236}">
                <a16:creationId xmlns:a16="http://schemas.microsoft.com/office/drawing/2014/main" id="{5FFE342D-86D0-E57A-A771-F145F0590E8C}"/>
              </a:ext>
            </a:extLst>
          </p:cNvPr>
          <p:cNvPicPr>
            <a:picLocks noChangeAspect="1"/>
          </p:cNvPicPr>
          <p:nvPr/>
        </p:nvPicPr>
        <p:blipFill rotWithShape="1">
          <a:blip r:embed="rId3"/>
          <a:srcRect l="23077" r="17822" b="-2"/>
          <a:stretch/>
        </p:blipFill>
        <p:spPr>
          <a:xfrm>
            <a:off x="20" y="10"/>
            <a:ext cx="4571094" cy="5143490"/>
          </a:xfrm>
          <a:prstGeom prst="rect">
            <a:avLst/>
          </a:prstGeom>
        </p:spPr>
      </p:pic>
      <p:sp>
        <p:nvSpPr>
          <p:cNvPr id="189" name="Google Shape;189;p22"/>
          <p:cNvSpPr txBox="1">
            <a:spLocks noGrp="1"/>
          </p:cNvSpPr>
          <p:nvPr>
            <p:ph type="body" idx="1"/>
          </p:nvPr>
        </p:nvSpPr>
        <p:spPr>
          <a:xfrm>
            <a:off x="4815347" y="1416049"/>
            <a:ext cx="3577168" cy="3725301"/>
          </a:xfrm>
          <a:prstGeom prst="rect">
            <a:avLst/>
          </a:prstGeom>
        </p:spPr>
        <p:txBody>
          <a:bodyPr spcFirstLastPara="1" vert="horz" lIns="91440" tIns="45720" rIns="91440" bIns="45720" rtlCol="0" anchorCtr="0">
            <a:normAutofit/>
          </a:bodyPr>
          <a:lstStyle/>
          <a:p>
            <a:pPr marL="0" lvl="0" indent="-182880">
              <a:spcBef>
                <a:spcPts val="0"/>
              </a:spcBef>
              <a:spcAft>
                <a:spcPts val="0"/>
              </a:spcAft>
              <a:buNone/>
            </a:pPr>
            <a:r>
              <a:rPr lang="en-US" sz="1400"/>
              <a:t>There are potentially stiff penalties for violating the organizing rights of tenants. </a:t>
            </a:r>
          </a:p>
          <a:p>
            <a:pPr marL="457200" lvl="0" indent="-182880">
              <a:spcBef>
                <a:spcPts val="1200"/>
              </a:spcBef>
              <a:spcAft>
                <a:spcPts val="0"/>
              </a:spcAft>
              <a:buSzPct val="100000"/>
              <a:buChar char="❖"/>
            </a:pPr>
            <a:r>
              <a:rPr lang="en-US" sz="1400"/>
              <a:t>Civil fine of up to $10,000 PER VIOLATION</a:t>
            </a:r>
          </a:p>
          <a:p>
            <a:pPr marL="457200" lvl="0" indent="-182880">
              <a:spcBef>
                <a:spcPts val="0"/>
              </a:spcBef>
              <a:spcAft>
                <a:spcPts val="0"/>
              </a:spcAft>
              <a:buSzPct val="100000"/>
              <a:buChar char="❖"/>
            </a:pPr>
            <a:r>
              <a:rPr lang="en-US" sz="1400"/>
              <a:t>Suspension or revocation of business license or registration</a:t>
            </a:r>
          </a:p>
          <a:p>
            <a:pPr marL="914400" lvl="1" indent="-182880">
              <a:spcBef>
                <a:spcPts val="0"/>
              </a:spcBef>
              <a:spcAft>
                <a:spcPts val="0"/>
              </a:spcAft>
              <a:buSzPct val="100000"/>
              <a:buChar char="➢"/>
            </a:pPr>
            <a:r>
              <a:rPr lang="en-US" sz="1400"/>
              <a:t>Landlord cannot legally increase rent on any unit until registration is renewed </a:t>
            </a:r>
          </a:p>
          <a:p>
            <a:pPr marL="457200" lvl="0" indent="-182880">
              <a:spcBef>
                <a:spcPts val="0"/>
              </a:spcBef>
              <a:spcAft>
                <a:spcPts val="0"/>
              </a:spcAft>
              <a:buSzPct val="100000"/>
              <a:buChar char="❖"/>
            </a:pPr>
            <a:r>
              <a:rPr lang="en-US" sz="1400"/>
              <a:t>Court order demanding landlord respect the organizing rights of tenants</a:t>
            </a:r>
          </a:p>
          <a:p>
            <a:pPr marL="457200" lvl="0" indent="-182880">
              <a:spcBef>
                <a:spcPts val="0"/>
              </a:spcBef>
              <a:spcAft>
                <a:spcPts val="0"/>
              </a:spcAft>
              <a:buSzPct val="100000"/>
              <a:buChar char="❖"/>
            </a:pPr>
            <a:r>
              <a:rPr lang="en-US" sz="1400"/>
              <a:t>Personal liability to tenants or a tenants’ association.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3"/>
        <p:cNvGrpSpPr/>
        <p:nvPr/>
      </p:nvGrpSpPr>
      <p:grpSpPr>
        <a:xfrm>
          <a:off x="0" y="0"/>
          <a:ext cx="0" cy="0"/>
          <a:chOff x="0" y="0"/>
          <a:chExt cx="0" cy="0"/>
        </a:xfrm>
      </p:grpSpPr>
      <p:sp>
        <p:nvSpPr>
          <p:cNvPr id="232" name="Rectangle 200">
            <a:extLst>
              <a:ext uri="{FF2B5EF4-FFF2-40B4-BE49-F238E27FC236}">
                <a16:creationId xmlns:a16="http://schemas.microsoft.com/office/drawing/2014/main" id="{C68C397E-C9BC-4DE8-986D-204E427AD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3" name="Rectangle 202">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6569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Google Shape;194;p23"/>
          <p:cNvSpPr txBox="1">
            <a:spLocks noGrp="1"/>
          </p:cNvSpPr>
          <p:nvPr>
            <p:ph type="title"/>
          </p:nvPr>
        </p:nvSpPr>
        <p:spPr>
          <a:xfrm>
            <a:off x="946403" y="274320"/>
            <a:ext cx="7393787" cy="994171"/>
          </a:xfrm>
          <a:prstGeom prst="rect">
            <a:avLst/>
          </a:prstGeom>
        </p:spPr>
        <p:txBody>
          <a:bodyPr spcFirstLastPara="1" vert="horz" lIns="91440" tIns="45720" rIns="91440" bIns="45720" rtlCol="0" anchor="b" anchorCtr="0">
            <a:normAutofit/>
          </a:bodyPr>
          <a:lstStyle/>
          <a:p>
            <a:pPr marL="0" lvl="0" indent="0">
              <a:spcBef>
                <a:spcPct val="0"/>
              </a:spcBef>
              <a:spcAft>
                <a:spcPts val="0"/>
              </a:spcAft>
            </a:pPr>
            <a:r>
              <a:rPr lang="en-US" sz="2800" b="1" u="sng"/>
              <a:t>What should you do</a:t>
            </a:r>
            <a:r>
              <a:rPr lang="en-US" sz="2800"/>
              <a:t> if you believe your landlord is violating your right to organize?</a:t>
            </a:r>
          </a:p>
        </p:txBody>
      </p:sp>
      <p:sp>
        <p:nvSpPr>
          <p:cNvPr id="234" name="Rectangle 204">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5" name="Rectangle 206">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2793" y="0"/>
            <a:ext cx="3429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97" name="Google Shape;195;p23">
            <a:extLst>
              <a:ext uri="{FF2B5EF4-FFF2-40B4-BE49-F238E27FC236}">
                <a16:creationId xmlns:a16="http://schemas.microsoft.com/office/drawing/2014/main" id="{AB98E6B1-07CA-E16C-2FA3-00C4D932E653}"/>
              </a:ext>
            </a:extLst>
          </p:cNvPr>
          <p:cNvGraphicFramePr/>
          <p:nvPr>
            <p:extLst>
              <p:ext uri="{D42A27DB-BD31-4B8C-83A1-F6EECF244321}">
                <p14:modId xmlns:p14="http://schemas.microsoft.com/office/powerpoint/2010/main" val="3322302280"/>
              </p:ext>
            </p:extLst>
          </p:nvPr>
        </p:nvGraphicFramePr>
        <p:xfrm>
          <a:off x="946547" y="1509791"/>
          <a:ext cx="7393643" cy="3151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 name="Picture 2" descr="A picture containing text, indoor, computer, table&#10;&#10;Description automatically generated">
            <a:extLst>
              <a:ext uri="{FF2B5EF4-FFF2-40B4-BE49-F238E27FC236}">
                <a16:creationId xmlns:a16="http://schemas.microsoft.com/office/drawing/2014/main" id="{D4A96CB4-983D-49B3-5F49-73762F3E53F5}"/>
              </a:ext>
            </a:extLst>
          </p:cNvPr>
          <p:cNvPicPr>
            <a:picLocks noChangeAspect="1"/>
          </p:cNvPicPr>
          <p:nvPr/>
        </p:nvPicPr>
        <p:blipFill rotWithShape="1">
          <a:blip r:embed="rId3"/>
          <a:srcRect b="6640"/>
          <a:stretch/>
        </p:blipFill>
        <p:spPr>
          <a:xfrm>
            <a:off x="107" y="-2163"/>
            <a:ext cx="9147609" cy="5144125"/>
          </a:xfrm>
          <a:prstGeom prst="rect">
            <a:avLst/>
          </a:prstGeom>
        </p:spPr>
      </p:pic>
      <p:sp>
        <p:nvSpPr>
          <p:cNvPr id="200" name="Google Shape;200;p24"/>
          <p:cNvSpPr txBox="1">
            <a:spLocks noGrp="1"/>
          </p:cNvSpPr>
          <p:nvPr>
            <p:ph type="title"/>
          </p:nvPr>
        </p:nvSpPr>
        <p:spPr>
          <a:xfrm>
            <a:off x="1385309" y="44292"/>
            <a:ext cx="6848401" cy="796172"/>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a:solidFill>
                  <a:schemeClr val="bg1"/>
                </a:solidFill>
              </a:rPr>
              <a:t>What should you do if you believe your landlord is </a:t>
            </a:r>
            <a:r>
              <a:rPr lang="en-GB" b="1" u="sng">
                <a:solidFill>
                  <a:schemeClr val="bg1"/>
                </a:solidFill>
              </a:rPr>
              <a:t>violating your right to organize?</a:t>
            </a:r>
            <a:endParaRPr lang="en-US" b="1" u="sng">
              <a:solidFill>
                <a:schemeClr val="bg1"/>
              </a:solidFill>
            </a:endParaRPr>
          </a:p>
          <a:p>
            <a:pPr marL="0" lvl="0" indent="0" algn="l" rtl="0">
              <a:spcBef>
                <a:spcPts val="0"/>
              </a:spcBef>
              <a:spcAft>
                <a:spcPts val="0"/>
              </a:spcAft>
              <a:buNone/>
            </a:pPr>
            <a:endParaRPr/>
          </a:p>
        </p:txBody>
      </p:sp>
      <p:sp>
        <p:nvSpPr>
          <p:cNvPr id="201" name="Google Shape;201;p24"/>
          <p:cNvSpPr txBox="1">
            <a:spLocks noGrp="1"/>
          </p:cNvSpPr>
          <p:nvPr>
            <p:ph type="body" idx="1"/>
          </p:nvPr>
        </p:nvSpPr>
        <p:spPr>
          <a:xfrm>
            <a:off x="2353540" y="1172317"/>
            <a:ext cx="4777716" cy="753297"/>
          </a:xfrm>
          <a:prstGeom prst="rect">
            <a:avLst/>
          </a:prstGeom>
        </p:spPr>
        <p:txBody>
          <a:bodyPr spcFirstLastPara="1" wrap="square" lIns="91425" tIns="91425" rIns="91425" bIns="91425" anchor="t" anchorCtr="0">
            <a:normAutofit/>
          </a:bodyPr>
          <a:lstStyle/>
          <a:p>
            <a:pPr marL="101600" lvl="0" indent="0" algn="ctr" rtl="0">
              <a:spcBef>
                <a:spcPts val="0"/>
              </a:spcBef>
              <a:spcAft>
                <a:spcPts val="0"/>
              </a:spcAft>
              <a:buSzPts val="2000"/>
              <a:buNone/>
            </a:pPr>
            <a:r>
              <a:rPr lang="en-GB"/>
              <a:t>Contact Washington Lawyers’ Committee for an intake interview:</a:t>
            </a:r>
            <a:endParaRPr lang="en-US"/>
          </a:p>
        </p:txBody>
      </p:sp>
      <p:sp>
        <p:nvSpPr>
          <p:cNvPr id="341" name="Rectangle: Rounded Corners 340">
            <a:extLst>
              <a:ext uri="{FF2B5EF4-FFF2-40B4-BE49-F238E27FC236}">
                <a16:creationId xmlns:a16="http://schemas.microsoft.com/office/drawing/2014/main" id="{F7181F4E-F309-BF95-8B2D-4E2D8AA7CEF2}"/>
              </a:ext>
            </a:extLst>
          </p:cNvPr>
          <p:cNvSpPr/>
          <p:nvPr/>
        </p:nvSpPr>
        <p:spPr>
          <a:xfrm>
            <a:off x="2909057" y="2972556"/>
            <a:ext cx="3799416" cy="887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1">
                <a:solidFill>
                  <a:schemeClr val="bg1"/>
                </a:solidFill>
                <a:latin typeface="Century Schoolbook"/>
                <a:ea typeface="Segoe UI"/>
                <a:cs typeface="Segoe UI"/>
              </a:rPr>
              <a:t>Caroline </a:t>
            </a:r>
            <a:r>
              <a:rPr lang="en-GB" sz="1600" b="1" err="1">
                <a:solidFill>
                  <a:schemeClr val="bg1"/>
                </a:solidFill>
                <a:latin typeface="Century Schoolbook"/>
                <a:ea typeface="Segoe UI"/>
                <a:cs typeface="Segoe UI"/>
              </a:rPr>
              <a:t>Zagraniczny</a:t>
            </a:r>
            <a:r>
              <a:rPr lang="en-US" sz="1600">
                <a:solidFill>
                  <a:schemeClr val="bg1"/>
                </a:solidFill>
                <a:latin typeface="Century Schoolbook"/>
                <a:ea typeface="Segoe UI"/>
                <a:cs typeface="Segoe UI"/>
              </a:rPr>
              <a:t>​</a:t>
            </a:r>
          </a:p>
          <a:p>
            <a:pPr algn="ctr"/>
            <a:r>
              <a:rPr lang="en-GB" sz="1600">
                <a:solidFill>
                  <a:schemeClr val="bg1"/>
                </a:solidFill>
                <a:latin typeface="Century Schoolbook"/>
                <a:ea typeface="Segoe UI"/>
                <a:cs typeface="Segoe UI"/>
              </a:rPr>
              <a:t>caroline_zagraniczny@washlaw.org</a:t>
            </a:r>
            <a:endParaRPr lang="en-US" sz="1600">
              <a:solidFill>
                <a:schemeClr val="bg1"/>
              </a:solidFill>
              <a:latin typeface="Century Schoolbook"/>
              <a:ea typeface="Segoe UI"/>
              <a:cs typeface="Segoe UI"/>
            </a:endParaRPr>
          </a:p>
          <a:p>
            <a:pPr algn="ctr"/>
            <a:r>
              <a:rPr lang="en-GB" sz="1600">
                <a:solidFill>
                  <a:schemeClr val="bg1"/>
                </a:solidFill>
                <a:latin typeface="Century Schoolbook"/>
                <a:ea typeface="Segoe UI"/>
                <a:cs typeface="Segoe UI"/>
              </a:rPr>
              <a:t>202-319-1000, ext. 112</a:t>
            </a:r>
            <a:r>
              <a:rPr lang="en-US" sz="1600">
                <a:solidFill>
                  <a:schemeClr val="bg1"/>
                </a:solidFill>
                <a:latin typeface="Century Schoolbook"/>
                <a:ea typeface="Segoe UI"/>
                <a:cs typeface="Segoe UI"/>
              </a:rPr>
              <a:t>​</a:t>
            </a:r>
            <a:endParaRPr lang="en-US" sz="1600">
              <a:solidFill>
                <a:schemeClr val="bg1"/>
              </a:solidFill>
            </a:endParaRPr>
          </a:p>
        </p:txBody>
      </p:sp>
      <p:sp>
        <p:nvSpPr>
          <p:cNvPr id="344" name="Rectangle: Rounded Corners 343">
            <a:extLst>
              <a:ext uri="{FF2B5EF4-FFF2-40B4-BE49-F238E27FC236}">
                <a16:creationId xmlns:a16="http://schemas.microsoft.com/office/drawing/2014/main" id="{7FACAE05-DF6C-1E10-80DB-193E9DA820DA}"/>
              </a:ext>
            </a:extLst>
          </p:cNvPr>
          <p:cNvSpPr/>
          <p:nvPr/>
        </p:nvSpPr>
        <p:spPr>
          <a:xfrm>
            <a:off x="2909056" y="1911198"/>
            <a:ext cx="3799416" cy="896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bg1"/>
                </a:solidFill>
                <a:latin typeface="Century Schoolbook"/>
                <a:cs typeface="Segoe UI"/>
              </a:rPr>
              <a:t>Kelechi </a:t>
            </a:r>
            <a:r>
              <a:rPr lang="en-GB" sz="1600" b="1" err="1">
                <a:solidFill>
                  <a:schemeClr val="bg1"/>
                </a:solidFill>
                <a:latin typeface="Century Schoolbook"/>
                <a:cs typeface="Segoe UI"/>
              </a:rPr>
              <a:t>Agbakwuru</a:t>
            </a:r>
            <a:endParaRPr lang="en-US" sz="1600" err="1">
              <a:solidFill>
                <a:schemeClr val="bg1"/>
              </a:solidFill>
            </a:endParaRPr>
          </a:p>
          <a:p>
            <a:pPr algn="ctr"/>
            <a:r>
              <a:rPr lang="en-GB" sz="1600">
                <a:solidFill>
                  <a:schemeClr val="bg1"/>
                </a:solidFill>
                <a:latin typeface="Century Schoolbook"/>
                <a:ea typeface="Segoe UI"/>
                <a:cs typeface="Segoe UI"/>
              </a:rPr>
              <a:t>kelechi_agbakwuru@washlaw.org</a:t>
            </a:r>
            <a:endParaRPr lang="en-US" sz="1600">
              <a:solidFill>
                <a:schemeClr val="bg1"/>
              </a:solidFill>
              <a:latin typeface="Century Schoolbook"/>
              <a:ea typeface="Segoe UI"/>
              <a:cs typeface="Segoe UI"/>
            </a:endParaRPr>
          </a:p>
          <a:p>
            <a:pPr algn="ctr"/>
            <a:r>
              <a:rPr lang="en-GB" sz="1600">
                <a:solidFill>
                  <a:schemeClr val="bg1"/>
                </a:solidFill>
                <a:latin typeface="Century Schoolbook"/>
                <a:ea typeface="Segoe UI"/>
                <a:cs typeface="Segoe UI"/>
              </a:rPr>
              <a:t>202-319-1000, ext. 129</a:t>
            </a:r>
            <a:endParaRPr lang="en-US" sz="1600">
              <a:solidFill>
                <a:schemeClr val="bg1"/>
              </a:solidFill>
              <a:cs typeface="Segoe UI"/>
            </a:endParaRPr>
          </a:p>
        </p:txBody>
      </p:sp>
    </p:spTree>
    <p:extLst>
      <p:ext uri="{BB962C8B-B14F-4D97-AF65-F5344CB8AC3E}">
        <p14:creationId xmlns:p14="http://schemas.microsoft.com/office/powerpoint/2010/main" val="2975617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pic>
        <p:nvPicPr>
          <p:cNvPr id="3" name="Picture 3">
            <a:extLst>
              <a:ext uri="{FF2B5EF4-FFF2-40B4-BE49-F238E27FC236}">
                <a16:creationId xmlns:a16="http://schemas.microsoft.com/office/drawing/2014/main" id="{99CDC1B7-3C94-F1C2-CF40-5E2C0DD2287B}"/>
              </a:ext>
            </a:extLst>
          </p:cNvPr>
          <p:cNvPicPr>
            <a:picLocks noChangeAspect="1"/>
          </p:cNvPicPr>
          <p:nvPr/>
        </p:nvPicPr>
        <p:blipFill rotWithShape="1">
          <a:blip r:embed="rId3"/>
          <a:srcRect l="2827" t="-61" r="33395" b="291"/>
          <a:stretch/>
        </p:blipFill>
        <p:spPr>
          <a:xfrm>
            <a:off x="940512" y="710671"/>
            <a:ext cx="3278429" cy="3440130"/>
          </a:xfrm>
          <a:prstGeom prst="rect">
            <a:avLst/>
          </a:prstGeom>
        </p:spPr>
      </p:pic>
      <p:sp>
        <p:nvSpPr>
          <p:cNvPr id="140" name="Google Shape;140;p14"/>
          <p:cNvSpPr txBox="1">
            <a:spLocks noGrp="1"/>
          </p:cNvSpPr>
          <p:nvPr>
            <p:ph type="title"/>
          </p:nvPr>
        </p:nvSpPr>
        <p:spPr>
          <a:xfrm>
            <a:off x="4815348" y="274320"/>
            <a:ext cx="3400535" cy="994171"/>
          </a:xfrm>
          <a:prstGeom prst="rect">
            <a:avLst/>
          </a:prstGeom>
        </p:spPr>
        <p:txBody>
          <a:bodyPr spcFirstLastPara="1" vert="horz" lIns="91440" tIns="45720" rIns="91440" bIns="45720" rtlCol="0" anchor="b" anchorCtr="0">
            <a:normAutofit/>
          </a:bodyPr>
          <a:lstStyle/>
          <a:p>
            <a:pPr marL="0" lvl="0" indent="0">
              <a:spcBef>
                <a:spcPct val="0"/>
              </a:spcBef>
              <a:spcAft>
                <a:spcPts val="0"/>
              </a:spcAft>
            </a:pPr>
            <a:r>
              <a:rPr lang="en-US" sz="3100"/>
              <a:t>General Overview</a:t>
            </a:r>
          </a:p>
        </p:txBody>
      </p:sp>
      <p:sp>
        <p:nvSpPr>
          <p:cNvPr id="163" name="Google Shape;141;p14"/>
          <p:cNvSpPr txBox="1">
            <a:spLocks noGrp="1"/>
          </p:cNvSpPr>
          <p:nvPr>
            <p:ph type="body" idx="1"/>
          </p:nvPr>
        </p:nvSpPr>
        <p:spPr>
          <a:xfrm>
            <a:off x="4815347" y="1371600"/>
            <a:ext cx="3429001" cy="3263502"/>
          </a:xfrm>
          <a:prstGeom prst="rect">
            <a:avLst/>
          </a:prstGeom>
        </p:spPr>
        <p:txBody>
          <a:bodyPr spcFirstLastPara="1" vert="horz" lIns="91440" tIns="45720" rIns="91440" bIns="45720" rtlCol="0" anchorCtr="0">
            <a:normAutofit/>
          </a:bodyPr>
          <a:lstStyle/>
          <a:p>
            <a:pPr marL="0" lvl="0" indent="-182880">
              <a:spcBef>
                <a:spcPts val="0"/>
              </a:spcBef>
              <a:spcAft>
                <a:spcPts val="0"/>
              </a:spcAft>
              <a:buNone/>
            </a:pPr>
            <a:r>
              <a:rPr lang="en-US" sz="1500">
                <a:sym typeface="Montserrat"/>
              </a:rPr>
              <a:t>Tenants in Washington DC, both in privately owned and DCHA properties, have the right to self-organize at their multi-family housing accommodation. </a:t>
            </a:r>
          </a:p>
          <a:p>
            <a:pPr marL="0" lvl="0" indent="-182880">
              <a:spcBef>
                <a:spcPts val="1200"/>
              </a:spcBef>
              <a:spcAft>
                <a:spcPts val="1200"/>
              </a:spcAft>
              <a:buNone/>
            </a:pPr>
            <a:r>
              <a:rPr lang="en-US" sz="1500">
                <a:sym typeface="Montserrat"/>
              </a:rPr>
              <a:t>You can find the complete text of the law here: https://code.dccouncil.us/us/dc/council/code/sections/42-3505.06.html</a:t>
            </a:r>
            <a:r>
              <a:rPr lang="en-US" sz="1500" u="sng">
                <a:sym typeface="Calibri"/>
                <a:hlinkClick r:id="rId4"/>
              </a:rPr>
              <a:t>https://code.dccouncil.us/us/dc/council/code/sections/42-3505.06.html</a:t>
            </a:r>
            <a:endParaRPr lang="en-US" sz="15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5"/>
        <p:cNvGrpSpPr/>
        <p:nvPr/>
      </p:nvGrpSpPr>
      <p:grpSpPr>
        <a:xfrm>
          <a:off x="0" y="0"/>
          <a:ext cx="0" cy="0"/>
          <a:chOff x="0" y="0"/>
          <a:chExt cx="0" cy="0"/>
        </a:xfrm>
      </p:grpSpPr>
      <p:sp>
        <p:nvSpPr>
          <p:cNvPr id="579" name="Rectangle 578">
            <a:extLst>
              <a:ext uri="{FF2B5EF4-FFF2-40B4-BE49-F238E27FC236}">
                <a16:creationId xmlns:a16="http://schemas.microsoft.com/office/drawing/2014/main" id="{C68C397E-C9BC-4DE8-986D-204E427AD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6" name="Google Shape;146;p15"/>
          <p:cNvSpPr txBox="1">
            <a:spLocks noGrp="1"/>
          </p:cNvSpPr>
          <p:nvPr>
            <p:ph type="title"/>
          </p:nvPr>
        </p:nvSpPr>
        <p:spPr>
          <a:xfrm>
            <a:off x="946404" y="274320"/>
            <a:ext cx="7269480" cy="994171"/>
          </a:xfrm>
          <a:prstGeom prst="rect">
            <a:avLst/>
          </a:prstGeom>
        </p:spPr>
        <p:txBody>
          <a:bodyPr spcFirstLastPara="1" vert="horz" lIns="91440" tIns="45720" rIns="91440" bIns="45720" rtlCol="0" anchor="b" anchorCtr="0">
            <a:normAutofit/>
          </a:bodyPr>
          <a:lstStyle/>
          <a:p>
            <a:pPr marL="0" lvl="0" indent="0">
              <a:spcBef>
                <a:spcPct val="0"/>
              </a:spcBef>
              <a:spcAft>
                <a:spcPts val="0"/>
              </a:spcAft>
            </a:pPr>
            <a:r>
              <a:rPr lang="en-US" sz="3100"/>
              <a:t>The landlord is </a:t>
            </a:r>
            <a:r>
              <a:rPr lang="en-US" sz="3100" b="1" u="sng"/>
              <a:t>not legally allowed</a:t>
            </a:r>
            <a:r>
              <a:rPr lang="en-US" sz="3100"/>
              <a:t> to stop you from…</a:t>
            </a:r>
          </a:p>
        </p:txBody>
      </p:sp>
      <p:graphicFrame>
        <p:nvGraphicFramePr>
          <p:cNvPr id="575" name="TextBox 572">
            <a:extLst>
              <a:ext uri="{FF2B5EF4-FFF2-40B4-BE49-F238E27FC236}">
                <a16:creationId xmlns:a16="http://schemas.microsoft.com/office/drawing/2014/main" id="{1BDCB9C8-70DC-E5EE-C5C0-CC7D7915B1DF}"/>
              </a:ext>
            </a:extLst>
          </p:cNvPr>
          <p:cNvGraphicFramePr/>
          <p:nvPr>
            <p:extLst>
              <p:ext uri="{D42A27DB-BD31-4B8C-83A1-F6EECF244321}">
                <p14:modId xmlns:p14="http://schemas.microsoft.com/office/powerpoint/2010/main" val="2750178192"/>
              </p:ext>
            </p:extLst>
          </p:nvPr>
        </p:nvGraphicFramePr>
        <p:xfrm>
          <a:off x="428626" y="1018658"/>
          <a:ext cx="7884104" cy="4124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1"/>
        <p:cNvGrpSpPr/>
        <p:nvPr/>
      </p:nvGrpSpPr>
      <p:grpSpPr>
        <a:xfrm>
          <a:off x="0" y="0"/>
          <a:ext cx="0" cy="0"/>
          <a:chOff x="0" y="0"/>
          <a:chExt cx="0" cy="0"/>
        </a:xfrm>
      </p:grpSpPr>
      <p:sp>
        <p:nvSpPr>
          <p:cNvPr id="180" name="Rectangle 172">
            <a:extLst>
              <a:ext uri="{FF2B5EF4-FFF2-40B4-BE49-F238E27FC236}">
                <a16:creationId xmlns:a16="http://schemas.microsoft.com/office/drawing/2014/main" id="{C6D7B817-6658-466D-B7F8-851ED5C35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1" name="Rectangle 174">
            <a:extLst>
              <a:ext uri="{FF2B5EF4-FFF2-40B4-BE49-F238E27FC236}">
                <a16:creationId xmlns:a16="http://schemas.microsoft.com/office/drawing/2014/main" id="{D1039D44-D9E7-4F27-B51A-A9D87AB78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6963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Google Shape;152;p16"/>
          <p:cNvSpPr txBox="1">
            <a:spLocks noGrp="1"/>
          </p:cNvSpPr>
          <p:nvPr>
            <p:ph type="title"/>
          </p:nvPr>
        </p:nvSpPr>
        <p:spPr>
          <a:xfrm>
            <a:off x="4736307" y="274320"/>
            <a:ext cx="3479577" cy="994171"/>
          </a:xfrm>
          <a:prstGeom prst="rect">
            <a:avLst/>
          </a:prstGeom>
        </p:spPr>
        <p:txBody>
          <a:bodyPr spcFirstLastPara="1" vert="horz" lIns="91440" tIns="45720" rIns="91440" bIns="45720" rtlCol="0" anchor="b" anchorCtr="0">
            <a:normAutofit/>
          </a:bodyPr>
          <a:lstStyle/>
          <a:p>
            <a:pPr marL="0" lvl="0" indent="0">
              <a:spcBef>
                <a:spcPct val="0"/>
              </a:spcBef>
              <a:spcAft>
                <a:spcPts val="0"/>
              </a:spcAft>
            </a:pPr>
            <a:r>
              <a:rPr lang="en-US" sz="1800"/>
              <a:t>If you have invited an organizer or attorney to your building, that person has rights as well!</a:t>
            </a:r>
          </a:p>
        </p:txBody>
      </p:sp>
      <p:pic>
        <p:nvPicPr>
          <p:cNvPr id="2" name="Picture 2">
            <a:extLst>
              <a:ext uri="{FF2B5EF4-FFF2-40B4-BE49-F238E27FC236}">
                <a16:creationId xmlns:a16="http://schemas.microsoft.com/office/drawing/2014/main" id="{F88B8B6D-1E8D-B442-C7BB-9A53BE5387B4}"/>
              </a:ext>
            </a:extLst>
          </p:cNvPr>
          <p:cNvPicPr>
            <a:picLocks noChangeAspect="1"/>
          </p:cNvPicPr>
          <p:nvPr/>
        </p:nvPicPr>
        <p:blipFill rotWithShape="1">
          <a:blip r:embed="rId3"/>
          <a:srcRect l="9851" r="9851"/>
          <a:stretch/>
        </p:blipFill>
        <p:spPr>
          <a:xfrm>
            <a:off x="20" y="-1"/>
            <a:ext cx="2942436" cy="2949760"/>
          </a:xfrm>
          <a:custGeom>
            <a:avLst/>
            <a:gdLst/>
            <a:ahLst/>
            <a:cxnLst/>
            <a:rect l="l" t="t" r="r" b="b"/>
            <a:pathLst>
              <a:path w="3923275" h="3933014">
                <a:moveTo>
                  <a:pt x="0" y="0"/>
                </a:moveTo>
                <a:lnTo>
                  <a:pt x="3923275" y="0"/>
                </a:lnTo>
                <a:lnTo>
                  <a:pt x="3923275" y="2938430"/>
                </a:lnTo>
                <a:lnTo>
                  <a:pt x="2058168" y="2938430"/>
                </a:lnTo>
                <a:lnTo>
                  <a:pt x="2058168" y="3933014"/>
                </a:lnTo>
                <a:lnTo>
                  <a:pt x="0" y="3933014"/>
                </a:lnTo>
                <a:close/>
              </a:path>
            </a:pathLst>
          </a:custGeom>
        </p:spPr>
      </p:pic>
      <p:sp>
        <p:nvSpPr>
          <p:cNvPr id="182" name="Rectangle 176">
            <a:extLst>
              <a:ext uri="{FF2B5EF4-FFF2-40B4-BE49-F238E27FC236}">
                <a16:creationId xmlns:a16="http://schemas.microsoft.com/office/drawing/2014/main" id="{C2C1DDAA-D882-4FF1-A3CE-E86DB88D4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9082" y="120649"/>
            <a:ext cx="1370511" cy="2102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Google Shape;153;p16"/>
          <p:cNvSpPr txBox="1">
            <a:spLocks noGrp="1"/>
          </p:cNvSpPr>
          <p:nvPr>
            <p:ph type="body" idx="1"/>
          </p:nvPr>
        </p:nvSpPr>
        <p:spPr>
          <a:xfrm>
            <a:off x="4736307" y="1371600"/>
            <a:ext cx="3508041" cy="3357562"/>
          </a:xfrm>
          <a:prstGeom prst="rect">
            <a:avLst/>
          </a:prstGeom>
        </p:spPr>
        <p:txBody>
          <a:bodyPr spcFirstLastPara="1" vert="horz" lIns="91440" tIns="45720" rIns="91440" bIns="45720" rtlCol="0" anchorCtr="0">
            <a:normAutofit/>
          </a:bodyPr>
          <a:lstStyle/>
          <a:p>
            <a:pPr indent="-182880">
              <a:spcAft>
                <a:spcPts val="600"/>
              </a:spcAft>
              <a:buSzPts val="2000"/>
              <a:buChar char="❖"/>
            </a:pPr>
            <a:r>
              <a:rPr lang="en-US" sz="1300"/>
              <a:t>Unless there is a </a:t>
            </a:r>
            <a:r>
              <a:rPr lang="en-US" sz="1300" b="1"/>
              <a:t>CONSISTENTLY ENFORCED AND WRITTEN POLICY</a:t>
            </a:r>
            <a:r>
              <a:rPr lang="en-US" sz="1300"/>
              <a:t> against canvassing, there is an implied policy in favor of canvassing. If there is no policy consistently enforced an organizer who is not a tenant has the S</a:t>
            </a:r>
            <a:r>
              <a:rPr lang="en-US" sz="1300" b="1"/>
              <a:t>AME PRIVILEGES AND RIGHTS TO ACCESS AS OTHER INVITED PARTIES.</a:t>
            </a:r>
          </a:p>
          <a:p>
            <a:pPr indent="-182880">
              <a:spcAft>
                <a:spcPts val="600"/>
              </a:spcAft>
              <a:buSzPts val="2000"/>
              <a:buChar char="❖"/>
            </a:pPr>
            <a:r>
              <a:rPr lang="en-US" sz="1300"/>
              <a:t>Even if there is a consistently enforced written policy against canvassing, an organizer can canvass the property while accompanied by a tenant </a:t>
            </a:r>
          </a:p>
        </p:txBody>
      </p:sp>
      <p:sp>
        <p:nvSpPr>
          <p:cNvPr id="179" name="Rectangle 178">
            <a:extLst>
              <a:ext uri="{FF2B5EF4-FFF2-40B4-BE49-F238E27FC236}">
                <a16:creationId xmlns:a16="http://schemas.microsoft.com/office/drawing/2014/main" id="{E3010638-0FEA-47F7-8EC7-88B0FE33E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250" y="3083118"/>
            <a:ext cx="1412376" cy="193216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EFD0117F-76F5-3E41-83C0-036FFB52DD01}"/>
              </a:ext>
            </a:extLst>
          </p:cNvPr>
          <p:cNvPicPr>
            <a:picLocks noChangeAspect="1"/>
          </p:cNvPicPr>
          <p:nvPr/>
        </p:nvPicPr>
        <p:blipFill rotWithShape="1">
          <a:blip r:embed="rId4"/>
          <a:srcRect l="14238" r="14238"/>
          <a:stretch/>
        </p:blipFill>
        <p:spPr>
          <a:xfrm>
            <a:off x="1674876" y="2343698"/>
            <a:ext cx="2784716" cy="27998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7"/>
        <p:cNvGrpSpPr/>
        <p:nvPr/>
      </p:nvGrpSpPr>
      <p:grpSpPr>
        <a:xfrm>
          <a:off x="0" y="0"/>
          <a:ext cx="0" cy="0"/>
          <a:chOff x="0" y="0"/>
          <a:chExt cx="0" cy="0"/>
        </a:xfrm>
      </p:grpSpPr>
      <p:sp>
        <p:nvSpPr>
          <p:cNvPr id="165" name="Rectangle 164">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 name="Google Shape;158;p17"/>
          <p:cNvSpPr txBox="1">
            <a:spLocks noGrp="1"/>
          </p:cNvSpPr>
          <p:nvPr>
            <p:ph type="title"/>
          </p:nvPr>
        </p:nvSpPr>
        <p:spPr>
          <a:xfrm>
            <a:off x="4815348" y="404315"/>
            <a:ext cx="3400535" cy="1188671"/>
          </a:xfrm>
          <a:prstGeom prst="rect">
            <a:avLst/>
          </a:prstGeom>
        </p:spPr>
        <p:txBody>
          <a:bodyPr spcFirstLastPara="1" vert="horz" lIns="91440" tIns="45720" rIns="91440" bIns="45720" rtlCol="0" anchor="b" anchorCtr="0">
            <a:normAutofit/>
          </a:bodyPr>
          <a:lstStyle/>
          <a:p>
            <a:pPr marL="0" lvl="0" indent="0">
              <a:spcBef>
                <a:spcPct val="0"/>
              </a:spcBef>
              <a:spcAft>
                <a:spcPts val="0"/>
              </a:spcAft>
            </a:pPr>
            <a:r>
              <a:rPr lang="en-US" sz="2100"/>
              <a:t>What activities can a tenant/organizer engage in under the law?</a:t>
            </a:r>
          </a:p>
        </p:txBody>
      </p:sp>
      <p:pic>
        <p:nvPicPr>
          <p:cNvPr id="161" name="Picture 160" descr="Sticky notes on a wall">
            <a:extLst>
              <a:ext uri="{FF2B5EF4-FFF2-40B4-BE49-F238E27FC236}">
                <a16:creationId xmlns:a16="http://schemas.microsoft.com/office/drawing/2014/main" id="{DF2A30B8-8BB3-A94A-8191-E56B8F6B5BFC}"/>
              </a:ext>
            </a:extLst>
          </p:cNvPr>
          <p:cNvPicPr>
            <a:picLocks noChangeAspect="1"/>
          </p:cNvPicPr>
          <p:nvPr/>
        </p:nvPicPr>
        <p:blipFill rotWithShape="1">
          <a:blip r:embed="rId3"/>
          <a:srcRect l="18124" r="19911" b="3"/>
          <a:stretch/>
        </p:blipFill>
        <p:spPr>
          <a:xfrm>
            <a:off x="20" y="10"/>
            <a:ext cx="4571094" cy="5143490"/>
          </a:xfrm>
          <a:prstGeom prst="rect">
            <a:avLst/>
          </a:prstGeom>
        </p:spPr>
      </p:pic>
      <p:sp>
        <p:nvSpPr>
          <p:cNvPr id="159" name="Google Shape;159;p17"/>
          <p:cNvSpPr txBox="1">
            <a:spLocks noGrp="1"/>
          </p:cNvSpPr>
          <p:nvPr>
            <p:ph type="body" idx="1"/>
          </p:nvPr>
        </p:nvSpPr>
        <p:spPr>
          <a:xfrm>
            <a:off x="4815347" y="1828799"/>
            <a:ext cx="3429001" cy="2910385"/>
          </a:xfrm>
          <a:prstGeom prst="rect">
            <a:avLst/>
          </a:prstGeom>
        </p:spPr>
        <p:txBody>
          <a:bodyPr spcFirstLastPara="1" vert="horz" lIns="91440" tIns="45720" rIns="91440" bIns="45720" rtlCol="0" anchorCtr="0">
            <a:normAutofit/>
          </a:bodyPr>
          <a:lstStyle/>
          <a:p>
            <a:pPr marL="0" lvl="0" indent="-182880">
              <a:spcBef>
                <a:spcPts val="0"/>
              </a:spcBef>
              <a:spcAft>
                <a:spcPts val="0"/>
              </a:spcAft>
              <a:buNone/>
            </a:pPr>
            <a:r>
              <a:rPr lang="en-US" sz="1400"/>
              <a:t>The property’s staff, security, and/or canvassing policy cannot interfere with a tenant or tenant organizer…</a:t>
            </a:r>
          </a:p>
          <a:p>
            <a:pPr marL="457200" lvl="0" indent="-182880">
              <a:spcBef>
                <a:spcPts val="1200"/>
              </a:spcBef>
              <a:spcAft>
                <a:spcPts val="0"/>
              </a:spcAft>
              <a:buSzPts val="2000"/>
              <a:buChar char="❖"/>
            </a:pPr>
            <a:r>
              <a:rPr lang="en-US" sz="1400"/>
              <a:t>Distributing literature in common areas</a:t>
            </a:r>
          </a:p>
          <a:p>
            <a:pPr marL="914400" lvl="1" indent="-182880">
              <a:spcBef>
                <a:spcPts val="0"/>
              </a:spcBef>
              <a:spcAft>
                <a:spcPts val="0"/>
              </a:spcAft>
              <a:buSzPts val="2000"/>
              <a:buChar char="➢"/>
            </a:pPr>
            <a:r>
              <a:rPr lang="en-US" sz="1400"/>
              <a:t>This includes lobbies</a:t>
            </a:r>
          </a:p>
          <a:p>
            <a:pPr marL="457200" lvl="0" indent="-182880">
              <a:spcBef>
                <a:spcPts val="0"/>
              </a:spcBef>
              <a:spcAft>
                <a:spcPts val="0"/>
              </a:spcAft>
              <a:buSzPts val="2000"/>
              <a:buChar char="❖"/>
            </a:pPr>
            <a:r>
              <a:rPr lang="en-US" sz="1400"/>
              <a:t>Placing literature on tenant’s doors</a:t>
            </a:r>
          </a:p>
          <a:p>
            <a:pPr marL="457200" lvl="0" indent="-182880">
              <a:spcBef>
                <a:spcPts val="0"/>
              </a:spcBef>
              <a:spcAft>
                <a:spcPts val="0"/>
              </a:spcAft>
              <a:buSzPts val="2000"/>
              <a:buChar char="❖"/>
            </a:pPr>
            <a:r>
              <a:rPr lang="en-US" sz="1400"/>
              <a:t>Posting information on ALL bulletin boards</a:t>
            </a:r>
          </a:p>
          <a:p>
            <a:pPr lvl="1" indent="-182880">
              <a:buSzPts val="2000"/>
              <a:buFont typeface="Wingdings" panose="05000000000000000000" pitchFamily="2" charset="2"/>
              <a:buChar char="Ø"/>
            </a:pPr>
            <a:r>
              <a:rPr lang="en-US" sz="1400"/>
              <a:t>If bulletin  board area is locked, tenant organizers must be given access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77" name="Rectangle 174">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 name="Google Shape;164;p18"/>
          <p:cNvSpPr txBox="1">
            <a:spLocks noGrp="1"/>
          </p:cNvSpPr>
          <p:nvPr>
            <p:ph type="title"/>
          </p:nvPr>
        </p:nvSpPr>
        <p:spPr>
          <a:xfrm>
            <a:off x="4815348" y="483829"/>
            <a:ext cx="3400535" cy="1066898"/>
          </a:xfrm>
          <a:prstGeom prst="rect">
            <a:avLst/>
          </a:prstGeom>
        </p:spPr>
        <p:txBody>
          <a:bodyPr spcFirstLastPara="1" vert="horz" lIns="91440" tIns="45720" rIns="91440" bIns="45720" rtlCol="0" anchor="b" anchorCtr="0">
            <a:normAutofit/>
          </a:bodyPr>
          <a:lstStyle/>
          <a:p>
            <a:pPr marL="0" lvl="0" indent="0">
              <a:spcBef>
                <a:spcPct val="0"/>
              </a:spcBef>
              <a:spcAft>
                <a:spcPts val="0"/>
              </a:spcAft>
            </a:pPr>
            <a:r>
              <a:rPr lang="en-US" sz="2100"/>
              <a:t>More activities that a tenant/organizer can engage in under the law</a:t>
            </a:r>
          </a:p>
        </p:txBody>
      </p:sp>
      <p:pic>
        <p:nvPicPr>
          <p:cNvPr id="2" name="Picture 2" descr="A picture containing person, people&#10;&#10;Description automatically generated">
            <a:extLst>
              <a:ext uri="{FF2B5EF4-FFF2-40B4-BE49-F238E27FC236}">
                <a16:creationId xmlns:a16="http://schemas.microsoft.com/office/drawing/2014/main" id="{CE2A081E-A3A5-5611-2E41-2E4A30222F93}"/>
              </a:ext>
            </a:extLst>
          </p:cNvPr>
          <p:cNvPicPr>
            <a:picLocks noChangeAspect="1"/>
          </p:cNvPicPr>
          <p:nvPr/>
        </p:nvPicPr>
        <p:blipFill rotWithShape="1">
          <a:blip r:embed="rId3"/>
          <a:srcRect l="16954" r="27643" b="-1"/>
          <a:stretch/>
        </p:blipFill>
        <p:spPr>
          <a:xfrm>
            <a:off x="482394" y="483829"/>
            <a:ext cx="4088720" cy="4151273"/>
          </a:xfrm>
          <a:prstGeom prst="rect">
            <a:avLst/>
          </a:prstGeom>
        </p:spPr>
      </p:pic>
      <p:sp>
        <p:nvSpPr>
          <p:cNvPr id="165" name="Google Shape;165;p18"/>
          <p:cNvSpPr txBox="1">
            <a:spLocks noGrp="1"/>
          </p:cNvSpPr>
          <p:nvPr>
            <p:ph type="body" idx="1"/>
          </p:nvPr>
        </p:nvSpPr>
        <p:spPr>
          <a:xfrm>
            <a:off x="4815347" y="1841499"/>
            <a:ext cx="3429001" cy="2793603"/>
          </a:xfrm>
          <a:prstGeom prst="rect">
            <a:avLst/>
          </a:prstGeom>
        </p:spPr>
        <p:txBody>
          <a:bodyPr spcFirstLastPara="1" vert="horz" lIns="91440" tIns="45720" rIns="91440" bIns="45720" rtlCol="0" anchorCtr="0">
            <a:normAutofit/>
          </a:bodyPr>
          <a:lstStyle/>
          <a:p>
            <a:pPr marL="457200" lvl="0" indent="-182880">
              <a:spcBef>
                <a:spcPts val="0"/>
              </a:spcBef>
              <a:spcAft>
                <a:spcPts val="600"/>
              </a:spcAft>
              <a:buSzPts val="2000"/>
              <a:buChar char="❖"/>
            </a:pPr>
            <a:r>
              <a:rPr lang="en-US" sz="1300"/>
              <a:t>Convening tenant or tenant association meetings at any reasonable time and in any appropriate space that would reasonably be interpreted as areas that the tenant had access to under the terms of their lease</a:t>
            </a:r>
          </a:p>
          <a:p>
            <a:pPr marL="914400" lvl="1" indent="-182880">
              <a:spcBef>
                <a:spcPts val="0"/>
              </a:spcBef>
              <a:spcAft>
                <a:spcPts val="600"/>
              </a:spcAft>
              <a:buSzPts val="2000"/>
              <a:buChar char="➢"/>
            </a:pPr>
            <a:r>
              <a:rPr lang="en-US" sz="1300"/>
              <a:t>In your unit</a:t>
            </a:r>
          </a:p>
          <a:p>
            <a:pPr marL="914400" lvl="1" indent="-182880">
              <a:spcBef>
                <a:spcPts val="0"/>
              </a:spcBef>
              <a:spcAft>
                <a:spcPts val="600"/>
              </a:spcAft>
              <a:buSzPts val="2000"/>
              <a:buChar char="➢"/>
            </a:pPr>
            <a:r>
              <a:rPr lang="en-US" sz="1300"/>
              <a:t>Community Room</a:t>
            </a:r>
          </a:p>
          <a:p>
            <a:pPr marL="914400" lvl="1" indent="-182880">
              <a:spcBef>
                <a:spcPts val="0"/>
              </a:spcBef>
              <a:spcAft>
                <a:spcPts val="600"/>
              </a:spcAft>
              <a:buSzPts val="2000"/>
              <a:buChar char="➢"/>
            </a:pPr>
            <a:r>
              <a:rPr lang="en-US" sz="1300"/>
              <a:t>Lobby</a:t>
            </a:r>
          </a:p>
          <a:p>
            <a:pPr marL="914400" lvl="1" indent="-182880">
              <a:spcBef>
                <a:spcPts val="0"/>
              </a:spcBef>
              <a:spcAft>
                <a:spcPts val="600"/>
              </a:spcAft>
              <a:buSzPts val="2000"/>
              <a:buChar char="➢"/>
            </a:pPr>
            <a:r>
              <a:rPr lang="en-US" sz="1300"/>
              <a:t>Parking Lot</a:t>
            </a:r>
          </a:p>
          <a:p>
            <a:pPr marL="914400" lvl="1" indent="-182880">
              <a:spcBef>
                <a:spcPts val="0"/>
              </a:spcBef>
              <a:spcAft>
                <a:spcPts val="600"/>
              </a:spcAft>
              <a:buSzPts val="2000"/>
              <a:buChar char="➢"/>
            </a:pPr>
            <a:r>
              <a:rPr lang="en-US" sz="1300"/>
              <a:t>Other reasonably available spaces on the property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9"/>
        <p:cNvGrpSpPr/>
        <p:nvPr/>
      </p:nvGrpSpPr>
      <p:grpSpPr>
        <a:xfrm>
          <a:off x="0" y="0"/>
          <a:ext cx="0" cy="0"/>
          <a:chOff x="0" y="0"/>
          <a:chExt cx="0" cy="0"/>
        </a:xfrm>
      </p:grpSpPr>
      <p:sp>
        <p:nvSpPr>
          <p:cNvPr id="198" name="Rectangle 197">
            <a:extLst>
              <a:ext uri="{FF2B5EF4-FFF2-40B4-BE49-F238E27FC236}">
                <a16:creationId xmlns:a16="http://schemas.microsoft.com/office/drawing/2014/main" id="{C68C397E-C9BC-4DE8-986D-204E427AD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 name="Rectangle 199">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1562" cy="51435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0" name="Google Shape;170;p19"/>
          <p:cNvSpPr txBox="1">
            <a:spLocks noGrp="1"/>
          </p:cNvSpPr>
          <p:nvPr>
            <p:ph type="title"/>
          </p:nvPr>
        </p:nvSpPr>
        <p:spPr>
          <a:xfrm>
            <a:off x="424543" y="627017"/>
            <a:ext cx="2039091" cy="3887833"/>
          </a:xfrm>
          <a:prstGeom prst="rect">
            <a:avLst/>
          </a:prstGeom>
        </p:spPr>
        <p:txBody>
          <a:bodyPr spcFirstLastPara="1" vert="horz" lIns="91440" tIns="45720" rIns="91440" bIns="45720" rtlCol="0" anchor="ctr" anchorCtr="0">
            <a:normAutofit/>
          </a:bodyPr>
          <a:lstStyle/>
          <a:p>
            <a:pPr marL="0" lvl="0" indent="0">
              <a:spcBef>
                <a:spcPct val="0"/>
              </a:spcBef>
              <a:spcAft>
                <a:spcPts val="0"/>
              </a:spcAft>
            </a:pPr>
            <a:r>
              <a:rPr lang="en-US" sz="1900">
                <a:solidFill>
                  <a:srgbClr val="FFFFFF"/>
                </a:solidFill>
              </a:rPr>
              <a:t>Even more activities that a tenant/organizer can engage in under the law</a:t>
            </a:r>
          </a:p>
          <a:p>
            <a:pPr marL="0" lvl="0" indent="0">
              <a:spcBef>
                <a:spcPct val="0"/>
              </a:spcBef>
              <a:spcAft>
                <a:spcPts val="0"/>
              </a:spcAft>
            </a:pPr>
            <a:endParaRPr lang="en-US" sz="1900">
              <a:solidFill>
                <a:srgbClr val="FFFFFF"/>
              </a:solidFill>
            </a:endParaRPr>
          </a:p>
        </p:txBody>
      </p:sp>
      <p:sp>
        <p:nvSpPr>
          <p:cNvPr id="202" name="Rectangle 201">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94" name="Google Shape;171;p19">
            <a:extLst>
              <a:ext uri="{FF2B5EF4-FFF2-40B4-BE49-F238E27FC236}">
                <a16:creationId xmlns:a16="http://schemas.microsoft.com/office/drawing/2014/main" id="{5F2BE2ED-CF44-B0E9-DEBB-A066EB50ACFA}"/>
              </a:ext>
            </a:extLst>
          </p:cNvPr>
          <p:cNvGraphicFramePr/>
          <p:nvPr>
            <p:extLst>
              <p:ext uri="{D42A27DB-BD31-4B8C-83A1-F6EECF244321}">
                <p14:modId xmlns:p14="http://schemas.microsoft.com/office/powerpoint/2010/main" val="3438767979"/>
              </p:ext>
            </p:extLst>
          </p:nvPr>
        </p:nvGraphicFramePr>
        <p:xfrm>
          <a:off x="3494111" y="603504"/>
          <a:ext cx="4492602" cy="3946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Other activities that a tenant/organizer can engage in under the law</a:t>
            </a:r>
            <a:endParaRPr/>
          </a:p>
          <a:p>
            <a:pPr marL="0" lvl="0" indent="0" algn="l" rtl="0">
              <a:spcBef>
                <a:spcPts val="0"/>
              </a:spcBef>
              <a:spcAft>
                <a:spcPts val="0"/>
              </a:spcAft>
              <a:buNone/>
            </a:pPr>
            <a:endParaRPr/>
          </a:p>
        </p:txBody>
      </p:sp>
      <p:graphicFrame>
        <p:nvGraphicFramePr>
          <p:cNvPr id="179" name="Google Shape;177;p20">
            <a:extLst>
              <a:ext uri="{FF2B5EF4-FFF2-40B4-BE49-F238E27FC236}">
                <a16:creationId xmlns:a16="http://schemas.microsoft.com/office/drawing/2014/main" id="{7E29B716-01BE-42A1-56A0-10A6F9797669}"/>
              </a:ext>
            </a:extLst>
          </p:cNvPr>
          <p:cNvGraphicFramePr/>
          <p:nvPr/>
        </p:nvGraphicFramePr>
        <p:xfrm>
          <a:off x="1297500" y="1567550"/>
          <a:ext cx="7038900" cy="291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1"/>
        <p:cNvGrpSpPr/>
        <p:nvPr/>
      </p:nvGrpSpPr>
      <p:grpSpPr>
        <a:xfrm>
          <a:off x="0" y="0"/>
          <a:ext cx="0" cy="0"/>
          <a:chOff x="0" y="0"/>
          <a:chExt cx="0" cy="0"/>
        </a:xfrm>
      </p:grpSpPr>
      <p:sp>
        <p:nvSpPr>
          <p:cNvPr id="189" name="Rectangle 188">
            <a:extLst>
              <a:ext uri="{FF2B5EF4-FFF2-40B4-BE49-F238E27FC236}">
                <a16:creationId xmlns:a16="http://schemas.microsoft.com/office/drawing/2014/main" id="{C68C397E-C9BC-4DE8-986D-204E427AD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1" name="Rectangle 190">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6569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21"/>
          <p:cNvSpPr txBox="1">
            <a:spLocks noGrp="1"/>
          </p:cNvSpPr>
          <p:nvPr>
            <p:ph type="title"/>
          </p:nvPr>
        </p:nvSpPr>
        <p:spPr>
          <a:xfrm>
            <a:off x="946403" y="274320"/>
            <a:ext cx="7393787" cy="994171"/>
          </a:xfrm>
          <a:prstGeom prst="rect">
            <a:avLst/>
          </a:prstGeom>
        </p:spPr>
        <p:txBody>
          <a:bodyPr spcFirstLastPara="1" vert="horz" lIns="91440" tIns="45720" rIns="91440" bIns="45720" rtlCol="0" anchor="b" anchorCtr="0">
            <a:normAutofit/>
          </a:bodyPr>
          <a:lstStyle/>
          <a:p>
            <a:pPr marL="0" lvl="0" indent="0">
              <a:spcBef>
                <a:spcPct val="0"/>
              </a:spcBef>
              <a:spcAft>
                <a:spcPts val="0"/>
              </a:spcAft>
            </a:pPr>
            <a:r>
              <a:rPr lang="en-US" sz="3100"/>
              <a:t>The landlord </a:t>
            </a:r>
            <a:r>
              <a:rPr lang="en-US" sz="3100" b="1" u="sng"/>
              <a:t>CANNOT</a:t>
            </a:r>
            <a:r>
              <a:rPr lang="en-US" sz="3100"/>
              <a:t> retaliate for organizing</a:t>
            </a:r>
          </a:p>
        </p:txBody>
      </p:sp>
      <p:sp>
        <p:nvSpPr>
          <p:cNvPr id="193" name="Rectangle 192">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 name="Rectangle 194">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2793" y="0"/>
            <a:ext cx="3429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85" name="Google Shape;183;p21">
            <a:extLst>
              <a:ext uri="{FF2B5EF4-FFF2-40B4-BE49-F238E27FC236}">
                <a16:creationId xmlns:a16="http://schemas.microsoft.com/office/drawing/2014/main" id="{74AEBAF0-2E18-64A5-E87A-99029A62CB42}"/>
              </a:ext>
            </a:extLst>
          </p:cNvPr>
          <p:cNvGraphicFramePr/>
          <p:nvPr>
            <p:extLst>
              <p:ext uri="{D42A27DB-BD31-4B8C-83A1-F6EECF244321}">
                <p14:modId xmlns:p14="http://schemas.microsoft.com/office/powerpoint/2010/main" val="44868616"/>
              </p:ext>
            </p:extLst>
          </p:nvPr>
        </p:nvGraphicFramePr>
        <p:xfrm>
          <a:off x="946547" y="1509791"/>
          <a:ext cx="7393643" cy="3151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12</Slides>
  <Notes>12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View</vt:lpstr>
      <vt:lpstr>Know Your Rights!   </vt:lpstr>
      <vt:lpstr>General Overview</vt:lpstr>
      <vt:lpstr>The landlord is not legally allowed to stop you from…</vt:lpstr>
      <vt:lpstr>If you have invited an organizer or attorney to your building, that person has rights as well!</vt:lpstr>
      <vt:lpstr>What activities can a tenant/organizer engage in under the law?</vt:lpstr>
      <vt:lpstr>More activities that a tenant/organizer can engage in under the law</vt:lpstr>
      <vt:lpstr>Even more activities that a tenant/organizer can engage in under the law </vt:lpstr>
      <vt:lpstr>Other activities that a tenant/organizer can engage in under the law </vt:lpstr>
      <vt:lpstr>The landlord CANNOT retaliate for organizing</vt:lpstr>
      <vt:lpstr>Why does this matter?</vt:lpstr>
      <vt:lpstr>What should you do if you believe your landlord is violating your right to organize?</vt:lpstr>
      <vt:lpstr>What should you do if you believe your landlord is violating your right to organize?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Your Rights:   DC Code § 42–3505.06. Right of tenants to organize</dc:title>
  <cp:revision>4</cp:revision>
  <dcterms:modified xsi:type="dcterms:W3CDTF">2022-09-27T18:27:34Z</dcterms:modified>
</cp:coreProperties>
</file>