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7" r:id="rId2"/>
    <p:sldId id="258" r:id="rId3"/>
    <p:sldId id="259" r:id="rId4"/>
    <p:sldId id="264" r:id="rId5"/>
    <p:sldId id="260" r:id="rId6"/>
    <p:sldId id="263" r:id="rId7"/>
    <p:sldId id="265"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69" autoAdjust="0"/>
    <p:restoredTop sz="94660"/>
  </p:normalViewPr>
  <p:slideViewPr>
    <p:cSldViewPr snapToGrid="0">
      <p:cViewPr varScale="1">
        <p:scale>
          <a:sx n="45" d="100"/>
          <a:sy n="45" d="100"/>
        </p:scale>
        <p:origin x="48"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5A8DA9-2C15-47BF-BC24-7EBB6C5E9EE6}" type="datetimeFigureOut">
              <a:rPr lang="en-US" smtClean="0"/>
              <a:t>10/25/2021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6AFD09-3A26-4398-93F6-0F0ACD42041B}" type="slidenum">
              <a:rPr lang="en-US" smtClean="0"/>
              <a:t>‹#›</a:t>
            </a:fld>
            <a:endParaRPr lang="en-US"/>
          </a:p>
        </p:txBody>
      </p:sp>
    </p:spTree>
    <p:extLst>
      <p:ext uri="{BB962C8B-B14F-4D97-AF65-F5344CB8AC3E}">
        <p14:creationId xmlns:p14="http://schemas.microsoft.com/office/powerpoint/2010/main" val="1656364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DCD1BCC-E87E-4C85-BD28-C81C1F02296C}" type="datetime1">
              <a:rPr lang="en-US" smtClean="0"/>
              <a:t>10/25/2021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5FBB2-75AA-4141-A02E-006953EF8C5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9352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B992AE-E95C-4EFA-A626-6922626742F3}" type="datetime1">
              <a:rPr lang="en-US" smtClean="0"/>
              <a:t>10/25/2021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5FBB2-75AA-4141-A02E-006953EF8C56}" type="slidenum">
              <a:rPr lang="en-US" smtClean="0"/>
              <a:t>‹#›</a:t>
            </a:fld>
            <a:endParaRPr lang="en-US"/>
          </a:p>
        </p:txBody>
      </p:sp>
    </p:spTree>
    <p:extLst>
      <p:ext uri="{BB962C8B-B14F-4D97-AF65-F5344CB8AC3E}">
        <p14:creationId xmlns:p14="http://schemas.microsoft.com/office/powerpoint/2010/main" val="37117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199A2D4-7FCC-4D4B-A342-D44714F7FCA2}" type="datetime1">
              <a:rPr lang="en-US" smtClean="0"/>
              <a:t>10/25/2021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5FBB2-75AA-4141-A02E-006953EF8C56}" type="slidenum">
              <a:rPr lang="en-US" smtClean="0"/>
              <a:t>‹#›</a:t>
            </a:fld>
            <a:endParaRPr lang="en-US"/>
          </a:p>
        </p:txBody>
      </p:sp>
    </p:spTree>
    <p:extLst>
      <p:ext uri="{BB962C8B-B14F-4D97-AF65-F5344CB8AC3E}">
        <p14:creationId xmlns:p14="http://schemas.microsoft.com/office/powerpoint/2010/main" val="2057073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8C01D0B-32E5-4773-82E1-B0E510B2A750}" type="datetime1">
              <a:rPr lang="en-US" smtClean="0"/>
              <a:t>10/25/2021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5FBB2-75AA-4141-A02E-006953EF8C56}" type="slidenum">
              <a:rPr lang="en-US" smtClean="0"/>
              <a:t>‹#›</a:t>
            </a:fld>
            <a:endParaRPr lang="en-US"/>
          </a:p>
        </p:txBody>
      </p:sp>
    </p:spTree>
    <p:extLst>
      <p:ext uri="{BB962C8B-B14F-4D97-AF65-F5344CB8AC3E}">
        <p14:creationId xmlns:p14="http://schemas.microsoft.com/office/powerpoint/2010/main" val="1908267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39F679D-D6C2-42F5-8F1B-6A17584B1A3F}" type="datetime1">
              <a:rPr lang="en-US" smtClean="0"/>
              <a:t>10/25/2021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5FBB2-75AA-4141-A02E-006953EF8C5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0751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439018C-D899-4B50-9342-BBF8DD89CC14}" type="datetime1">
              <a:rPr lang="en-US" smtClean="0"/>
              <a:t>10/25/2021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35FBB2-75AA-4141-A02E-006953EF8C56}" type="slidenum">
              <a:rPr lang="en-US" smtClean="0"/>
              <a:t>‹#›</a:t>
            </a:fld>
            <a:endParaRPr lang="en-US"/>
          </a:p>
        </p:txBody>
      </p:sp>
    </p:spTree>
    <p:extLst>
      <p:ext uri="{BB962C8B-B14F-4D97-AF65-F5344CB8AC3E}">
        <p14:creationId xmlns:p14="http://schemas.microsoft.com/office/powerpoint/2010/main" val="1621959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478CCBC-6A04-4F32-BCAB-99AA12DCFDDA}" type="datetime1">
              <a:rPr lang="en-US" smtClean="0"/>
              <a:t>10/25/2021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35FBB2-75AA-4141-A02E-006953EF8C56}" type="slidenum">
              <a:rPr lang="en-US" smtClean="0"/>
              <a:t>‹#›</a:t>
            </a:fld>
            <a:endParaRPr lang="en-US"/>
          </a:p>
        </p:txBody>
      </p:sp>
    </p:spTree>
    <p:extLst>
      <p:ext uri="{BB962C8B-B14F-4D97-AF65-F5344CB8AC3E}">
        <p14:creationId xmlns:p14="http://schemas.microsoft.com/office/powerpoint/2010/main" val="473694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F07383B-D757-4521-A880-8B637E064178}" type="datetime1">
              <a:rPr lang="en-US" smtClean="0"/>
              <a:t>10/25/2021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35FBB2-75AA-4141-A02E-006953EF8C56}" type="slidenum">
              <a:rPr lang="en-US" smtClean="0"/>
              <a:t>‹#›</a:t>
            </a:fld>
            <a:endParaRPr lang="en-US"/>
          </a:p>
        </p:txBody>
      </p:sp>
    </p:spTree>
    <p:extLst>
      <p:ext uri="{BB962C8B-B14F-4D97-AF65-F5344CB8AC3E}">
        <p14:creationId xmlns:p14="http://schemas.microsoft.com/office/powerpoint/2010/main" val="3402175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A9105AC-16AA-4BE4-94C0-82C69DEE67CB}" type="datetime1">
              <a:rPr lang="en-US" smtClean="0"/>
              <a:t>10/25/2021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9535FBB2-75AA-4141-A02E-006953EF8C56}" type="slidenum">
              <a:rPr lang="en-US" smtClean="0"/>
              <a:t>‹#›</a:t>
            </a:fld>
            <a:endParaRPr lang="en-US"/>
          </a:p>
        </p:txBody>
      </p:sp>
    </p:spTree>
    <p:extLst>
      <p:ext uri="{BB962C8B-B14F-4D97-AF65-F5344CB8AC3E}">
        <p14:creationId xmlns:p14="http://schemas.microsoft.com/office/powerpoint/2010/main" val="411616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5806DE-D56D-443A-9FF1-CE7F4AE4E4DA}" type="datetime1">
              <a:rPr lang="en-US" smtClean="0"/>
              <a:t>10/25/2021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535FBB2-75AA-4141-A02E-006953EF8C56}" type="slidenum">
              <a:rPr lang="en-US" smtClean="0"/>
              <a:t>‹#›</a:t>
            </a:fld>
            <a:endParaRPr lang="en-US"/>
          </a:p>
        </p:txBody>
      </p:sp>
    </p:spTree>
    <p:extLst>
      <p:ext uri="{BB962C8B-B14F-4D97-AF65-F5344CB8AC3E}">
        <p14:creationId xmlns:p14="http://schemas.microsoft.com/office/powerpoint/2010/main" val="886209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745D779-39C4-4DC7-823A-814A1C7829D0}" type="datetime1">
              <a:rPr lang="en-US" smtClean="0"/>
              <a:t>10/25/2021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35FBB2-75AA-4141-A02E-006953EF8C56}" type="slidenum">
              <a:rPr lang="en-US" smtClean="0"/>
              <a:t>‹#›</a:t>
            </a:fld>
            <a:endParaRPr lang="en-US"/>
          </a:p>
        </p:txBody>
      </p:sp>
    </p:spTree>
    <p:extLst>
      <p:ext uri="{BB962C8B-B14F-4D97-AF65-F5344CB8AC3E}">
        <p14:creationId xmlns:p14="http://schemas.microsoft.com/office/powerpoint/2010/main" val="2913268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B35412B-2CB5-41CE-831E-CF058BA9130D}" type="datetime1">
              <a:rPr lang="en-US" smtClean="0"/>
              <a:t>10/25/2021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535FBB2-75AA-4141-A02E-006953EF8C56}"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89361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2037" y="380261"/>
            <a:ext cx="10668000" cy="3566160"/>
          </a:xfrm>
        </p:spPr>
        <p:txBody>
          <a:bodyPr>
            <a:normAutofit/>
          </a:bodyPr>
          <a:lstStyle/>
          <a:p>
            <a:pPr algn="ctr"/>
            <a:r>
              <a:rPr lang="en-US" sz="6400" dirty="0" smtClean="0"/>
              <a:t>Know Your Rights:</a:t>
            </a:r>
            <a:br>
              <a:rPr lang="en-US" sz="6400" dirty="0" smtClean="0"/>
            </a:br>
            <a:r>
              <a:rPr lang="en-US" sz="6400" b="1" dirty="0" smtClean="0"/>
              <a:t>D.C.’s Right to Organize</a:t>
            </a:r>
            <a:endParaRPr lang="en-US" sz="6400" b="1" dirty="0"/>
          </a:p>
        </p:txBody>
      </p:sp>
      <p:sp>
        <p:nvSpPr>
          <p:cNvPr id="3" name="TextBox 2"/>
          <p:cNvSpPr txBox="1"/>
          <p:nvPr/>
        </p:nvSpPr>
        <p:spPr>
          <a:xfrm>
            <a:off x="1075377" y="4821382"/>
            <a:ext cx="10414660" cy="523220"/>
          </a:xfrm>
          <a:prstGeom prst="rect">
            <a:avLst/>
          </a:prstGeom>
          <a:noFill/>
        </p:spPr>
        <p:txBody>
          <a:bodyPr wrap="square" rtlCol="0">
            <a:spAutoFit/>
          </a:bodyPr>
          <a:lstStyle/>
          <a:p>
            <a:r>
              <a:rPr lang="en-US" sz="2800" dirty="0" smtClean="0">
                <a:solidFill>
                  <a:sysClr val="windowText" lastClr="000000"/>
                </a:solidFill>
              </a:rPr>
              <a:t>The Washington Lawyers’ Committee for Civil Rights and Urban Affairs</a:t>
            </a:r>
            <a:endParaRPr lang="en-US" sz="2800" dirty="0">
              <a:solidFill>
                <a:sysClr val="windowText" lastClr="000000"/>
              </a:solidFill>
            </a:endParaRPr>
          </a:p>
        </p:txBody>
      </p:sp>
      <p:sp>
        <p:nvSpPr>
          <p:cNvPr id="4" name="Slide Number Placeholder 3"/>
          <p:cNvSpPr>
            <a:spLocks noGrp="1"/>
          </p:cNvSpPr>
          <p:nvPr>
            <p:ph type="sldNum" sz="quarter" idx="12"/>
          </p:nvPr>
        </p:nvSpPr>
        <p:spPr/>
        <p:txBody>
          <a:bodyPr/>
          <a:lstStyle/>
          <a:p>
            <a:fld id="{9535FBB2-75AA-4141-A02E-006953EF8C56}" type="slidenum">
              <a:rPr lang="en-US" smtClean="0"/>
              <a:t>1</a:t>
            </a:fld>
            <a:endParaRPr lang="en-US"/>
          </a:p>
        </p:txBody>
      </p:sp>
    </p:spTree>
    <p:extLst>
      <p:ext uri="{BB962C8B-B14F-4D97-AF65-F5344CB8AC3E}">
        <p14:creationId xmlns:p14="http://schemas.microsoft.com/office/powerpoint/2010/main" val="1677132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962E9-B03A-44AC-A7A9-0E4EC52E49DB}"/>
              </a:ext>
            </a:extLst>
          </p:cNvPr>
          <p:cNvSpPr>
            <a:spLocks noGrp="1"/>
          </p:cNvSpPr>
          <p:nvPr>
            <p:ph type="title"/>
          </p:nvPr>
        </p:nvSpPr>
        <p:spPr>
          <a:xfrm>
            <a:off x="1097280" y="286603"/>
            <a:ext cx="10121900" cy="1440174"/>
          </a:xfrm>
        </p:spPr>
        <p:txBody>
          <a:bodyPr/>
          <a:lstStyle/>
          <a:p>
            <a:r>
              <a:rPr lang="en-US" dirty="0" smtClean="0"/>
              <a:t>Tenants have a legally protected right to organize</a:t>
            </a:r>
            <a:endParaRPr lang="en-US" dirty="0"/>
          </a:p>
        </p:txBody>
      </p:sp>
      <p:sp>
        <p:nvSpPr>
          <p:cNvPr id="3" name="Content Placeholder 2">
            <a:extLst>
              <a:ext uri="{FF2B5EF4-FFF2-40B4-BE49-F238E27FC236}">
                <a16:creationId xmlns:a16="http://schemas.microsoft.com/office/drawing/2014/main" id="{2319D6BF-E100-4202-A427-B92E5B510408}"/>
              </a:ext>
            </a:extLst>
          </p:cNvPr>
          <p:cNvSpPr>
            <a:spLocks noGrp="1"/>
          </p:cNvSpPr>
          <p:nvPr>
            <p:ph idx="1"/>
          </p:nvPr>
        </p:nvSpPr>
        <p:spPr>
          <a:xfrm>
            <a:off x="1097279" y="1726776"/>
            <a:ext cx="10243655" cy="4400891"/>
          </a:xfrm>
        </p:spPr>
        <p:txBody>
          <a:bodyPr vert="horz" lIns="0" tIns="45720" rIns="0" bIns="45720" rtlCol="0" anchor="t">
            <a:normAutofit fontScale="92500"/>
          </a:bodyPr>
          <a:lstStyle/>
          <a:p>
            <a:pPr marL="419100" indent="-342900">
              <a:lnSpc>
                <a:spcPct val="150000"/>
              </a:lnSpc>
              <a:spcBef>
                <a:spcPts val="0"/>
              </a:spcBef>
              <a:spcAft>
                <a:spcPts val="0"/>
              </a:spcAft>
              <a:buFont typeface="Wingdings" panose="020F0502020204030204" pitchFamily="34" charset="0"/>
              <a:buChar char="§"/>
            </a:pPr>
            <a:r>
              <a:rPr lang="en-US" sz="2800" dirty="0" smtClean="0"/>
              <a:t>The law: </a:t>
            </a:r>
            <a:r>
              <a:rPr lang="en-US" sz="2800" b="1" dirty="0" smtClean="0"/>
              <a:t>D.C</a:t>
            </a:r>
            <a:r>
              <a:rPr lang="en-US" sz="2800" b="1" dirty="0"/>
              <a:t>. Code § 42-3505.06</a:t>
            </a:r>
            <a:endParaRPr lang="en-US" sz="2800" b="1" dirty="0" smtClean="0"/>
          </a:p>
          <a:p>
            <a:pPr marL="419100" indent="-342900">
              <a:lnSpc>
                <a:spcPct val="150000"/>
              </a:lnSpc>
              <a:spcBef>
                <a:spcPts val="0"/>
              </a:spcBef>
              <a:spcAft>
                <a:spcPts val="0"/>
              </a:spcAft>
              <a:buFont typeface="Wingdings" panose="020F0502020204030204" pitchFamily="34" charset="0"/>
              <a:buChar char="§"/>
            </a:pPr>
            <a:r>
              <a:rPr lang="en-US" sz="2800" b="1" dirty="0" smtClean="0"/>
              <a:t>What </a:t>
            </a:r>
            <a:r>
              <a:rPr lang="en-US" sz="2800" b="1" dirty="0"/>
              <a:t>the law says:</a:t>
            </a:r>
            <a:endParaRPr lang="en-US" sz="2800" dirty="0"/>
          </a:p>
          <a:p>
            <a:r>
              <a:rPr lang="en-US" sz="2800" dirty="0" smtClean="0"/>
              <a:t>(</a:t>
            </a:r>
            <a:r>
              <a:rPr lang="en-US" sz="2800" dirty="0"/>
              <a:t>b</a:t>
            </a:r>
            <a:r>
              <a:rPr lang="en-US" sz="2800" dirty="0" smtClean="0"/>
              <a:t>) Tenants </a:t>
            </a:r>
            <a:r>
              <a:rPr lang="en-US" sz="2800" dirty="0"/>
              <a:t>shall have the right to: </a:t>
            </a:r>
          </a:p>
          <a:p>
            <a:pPr marL="201168" lvl="1" indent="0">
              <a:buNone/>
            </a:pPr>
            <a:r>
              <a:rPr lang="en-US" sz="2400" dirty="0"/>
              <a:t> </a:t>
            </a:r>
            <a:r>
              <a:rPr lang="en-US" sz="2400" dirty="0" smtClean="0"/>
              <a:t>  (</a:t>
            </a:r>
            <a:r>
              <a:rPr lang="en-US" sz="2400" dirty="0"/>
              <a:t>1</a:t>
            </a:r>
            <a:r>
              <a:rPr lang="en-US" sz="2400" dirty="0" smtClean="0"/>
              <a:t>) Self-organization</a:t>
            </a:r>
            <a:r>
              <a:rPr lang="en-US" sz="2400" dirty="0"/>
              <a:t>; </a:t>
            </a:r>
          </a:p>
          <a:p>
            <a:pPr marL="201168" lvl="1" indent="0">
              <a:buNone/>
            </a:pPr>
            <a:r>
              <a:rPr lang="en-US" sz="2400" dirty="0" smtClean="0"/>
              <a:t>   (</a:t>
            </a:r>
            <a:r>
              <a:rPr lang="en-US" sz="2400" dirty="0"/>
              <a:t>2</a:t>
            </a:r>
            <a:r>
              <a:rPr lang="en-US" sz="2400" dirty="0" smtClean="0"/>
              <a:t>) Form</a:t>
            </a:r>
            <a:r>
              <a:rPr lang="en-US" sz="2400" dirty="0"/>
              <a:t>, join, meet, or assist one another within and without tenant organizations; </a:t>
            </a:r>
            <a:endParaRPr lang="en-US" sz="2400" dirty="0" smtClean="0"/>
          </a:p>
          <a:p>
            <a:pPr marL="201168" lvl="1" indent="0">
              <a:buNone/>
            </a:pPr>
            <a:r>
              <a:rPr lang="en-US" sz="2400" dirty="0" smtClean="0"/>
              <a:t>   (</a:t>
            </a:r>
            <a:r>
              <a:rPr lang="en-US" sz="2400" dirty="0"/>
              <a:t>3</a:t>
            </a:r>
            <a:r>
              <a:rPr lang="en-US" sz="2400" dirty="0" smtClean="0"/>
              <a:t>) Meet </a:t>
            </a:r>
            <a:r>
              <a:rPr lang="en-US" sz="2400" dirty="0"/>
              <a:t>and confer through representatives of their own choosing with an owner; </a:t>
            </a:r>
            <a:endParaRPr lang="en-US" sz="2400" dirty="0" smtClean="0"/>
          </a:p>
          <a:p>
            <a:pPr marL="201168" lvl="1" indent="0">
              <a:buNone/>
            </a:pPr>
            <a:r>
              <a:rPr lang="en-US" sz="2400" dirty="0" smtClean="0"/>
              <a:t>   (</a:t>
            </a:r>
            <a:r>
              <a:rPr lang="en-US" sz="2400" dirty="0"/>
              <a:t>4</a:t>
            </a:r>
            <a:r>
              <a:rPr lang="en-US" sz="2400" dirty="0" smtClean="0"/>
              <a:t>) Engage </a:t>
            </a:r>
            <a:r>
              <a:rPr lang="en-US" sz="2400" dirty="0"/>
              <a:t>in other concerted activities for the purpose of mutual aid and protection; </a:t>
            </a:r>
            <a:r>
              <a:rPr lang="en-US" sz="2400" dirty="0" smtClean="0"/>
              <a:t> and </a:t>
            </a:r>
          </a:p>
          <a:p>
            <a:pPr marL="201168" lvl="1" indent="0">
              <a:buNone/>
            </a:pPr>
            <a:r>
              <a:rPr lang="en-US" sz="2400" dirty="0" smtClean="0"/>
              <a:t>   (</a:t>
            </a:r>
            <a:r>
              <a:rPr lang="en-US" sz="2400" dirty="0"/>
              <a:t>5</a:t>
            </a:r>
            <a:r>
              <a:rPr lang="en-US" sz="2400" dirty="0" smtClean="0"/>
              <a:t>) Refrain </a:t>
            </a:r>
            <a:r>
              <a:rPr lang="en-US" sz="2400" dirty="0"/>
              <a:t>from such activity</a:t>
            </a:r>
            <a:r>
              <a:rPr lang="en-US" sz="2400" dirty="0" smtClean="0"/>
              <a:t>.</a:t>
            </a:r>
            <a:endParaRPr lang="en-US" sz="2400" dirty="0"/>
          </a:p>
          <a:p>
            <a:pPr marL="711708" lvl="1" indent="-342900">
              <a:lnSpc>
                <a:spcPct val="150000"/>
              </a:lnSpc>
              <a:spcBef>
                <a:spcPts val="0"/>
              </a:spcBef>
              <a:spcAft>
                <a:spcPts val="0"/>
              </a:spcAft>
              <a:buFont typeface="Wingdings" panose="020F0502020204030204" pitchFamily="34" charset="0"/>
              <a:buChar char="§"/>
            </a:pPr>
            <a:endParaRPr lang="en-US" dirty="0">
              <a:cs typeface="Calibri" panose="020F0502020204030204"/>
            </a:endParaRPr>
          </a:p>
        </p:txBody>
      </p:sp>
      <p:sp>
        <p:nvSpPr>
          <p:cNvPr id="4" name="Slide Number Placeholder 3"/>
          <p:cNvSpPr>
            <a:spLocks noGrp="1"/>
          </p:cNvSpPr>
          <p:nvPr>
            <p:ph type="sldNum" sz="quarter" idx="12"/>
          </p:nvPr>
        </p:nvSpPr>
        <p:spPr/>
        <p:txBody>
          <a:bodyPr/>
          <a:lstStyle/>
          <a:p>
            <a:fld id="{9535FBB2-75AA-4141-A02E-006953EF8C56}" type="slidenum">
              <a:rPr lang="en-US" smtClean="0"/>
              <a:t>2</a:t>
            </a:fld>
            <a:endParaRPr lang="en-US"/>
          </a:p>
        </p:txBody>
      </p:sp>
    </p:spTree>
    <p:extLst>
      <p:ext uri="{BB962C8B-B14F-4D97-AF65-F5344CB8AC3E}">
        <p14:creationId xmlns:p14="http://schemas.microsoft.com/office/powerpoint/2010/main" val="2087444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962E9-B03A-44AC-A7A9-0E4EC52E49DB}"/>
              </a:ext>
            </a:extLst>
          </p:cNvPr>
          <p:cNvSpPr>
            <a:spLocks noGrp="1"/>
          </p:cNvSpPr>
          <p:nvPr>
            <p:ph type="title"/>
          </p:nvPr>
        </p:nvSpPr>
        <p:spPr>
          <a:xfrm>
            <a:off x="1097280" y="286603"/>
            <a:ext cx="10121900" cy="1440174"/>
          </a:xfrm>
        </p:spPr>
        <p:txBody>
          <a:bodyPr/>
          <a:lstStyle/>
          <a:p>
            <a:r>
              <a:rPr lang="en-US" dirty="0"/>
              <a:t>D.C. Code § </a:t>
            </a:r>
            <a:r>
              <a:rPr lang="en-US" dirty="0" smtClean="0"/>
              <a:t>42-3505.06, continued</a:t>
            </a:r>
            <a:endParaRPr lang="en-US" dirty="0"/>
          </a:p>
        </p:txBody>
      </p:sp>
      <p:sp>
        <p:nvSpPr>
          <p:cNvPr id="3" name="Content Placeholder 2">
            <a:extLst>
              <a:ext uri="{FF2B5EF4-FFF2-40B4-BE49-F238E27FC236}">
                <a16:creationId xmlns:a16="http://schemas.microsoft.com/office/drawing/2014/main" id="{2319D6BF-E100-4202-A427-B92E5B510408}"/>
              </a:ext>
            </a:extLst>
          </p:cNvPr>
          <p:cNvSpPr>
            <a:spLocks noGrp="1"/>
          </p:cNvSpPr>
          <p:nvPr>
            <p:ph idx="1"/>
          </p:nvPr>
        </p:nvSpPr>
        <p:spPr>
          <a:xfrm>
            <a:off x="1097280" y="1727677"/>
            <a:ext cx="10058400" cy="4411865"/>
          </a:xfrm>
        </p:spPr>
        <p:txBody>
          <a:bodyPr vert="horz" lIns="0" tIns="45720" rIns="0" bIns="45720" rtlCol="0" anchor="t">
            <a:normAutofit/>
          </a:bodyPr>
          <a:lstStyle/>
          <a:p>
            <a:r>
              <a:rPr lang="en-US" sz="2800" dirty="0" smtClean="0"/>
              <a:t>(</a:t>
            </a:r>
            <a:r>
              <a:rPr lang="en-US" sz="2800" dirty="0"/>
              <a:t>d</a:t>
            </a:r>
            <a:r>
              <a:rPr lang="en-US" sz="2800" dirty="0" smtClean="0"/>
              <a:t>) No </a:t>
            </a:r>
            <a:r>
              <a:rPr lang="en-US" sz="2800" dirty="0"/>
              <a:t>owner or agent of an owner of a multifamily housing accommodation shall interfere with </a:t>
            </a:r>
            <a:r>
              <a:rPr lang="en-US" sz="2800" b="1" dirty="0"/>
              <a:t>the right of a tenant or tenant organizer</a:t>
            </a:r>
            <a:r>
              <a:rPr lang="en-US" sz="2800" dirty="0"/>
              <a:t> to conduct the following activities related to the establishment or operation of a tenant organization: </a:t>
            </a:r>
          </a:p>
          <a:p>
            <a:pPr marL="0" indent="0">
              <a:buNone/>
            </a:pPr>
            <a:r>
              <a:rPr lang="en-US" sz="2800" dirty="0" smtClean="0"/>
              <a:t>   (</a:t>
            </a:r>
            <a:r>
              <a:rPr lang="en-US" sz="2800" dirty="0"/>
              <a:t>1</a:t>
            </a:r>
            <a:r>
              <a:rPr lang="en-US" sz="2800" dirty="0" smtClean="0"/>
              <a:t>) Distributing </a:t>
            </a:r>
            <a:r>
              <a:rPr lang="en-US" sz="2800" dirty="0"/>
              <a:t>literature in common areas, including lobby areas;</a:t>
            </a:r>
          </a:p>
          <a:p>
            <a:pPr marL="0" indent="0">
              <a:buNone/>
            </a:pPr>
            <a:r>
              <a:rPr lang="en-US" sz="2800" dirty="0" smtClean="0"/>
              <a:t>   (</a:t>
            </a:r>
            <a:r>
              <a:rPr lang="en-US" sz="2800" dirty="0"/>
              <a:t>2</a:t>
            </a:r>
            <a:r>
              <a:rPr lang="en-US" sz="2800" dirty="0" smtClean="0"/>
              <a:t>) Placing </a:t>
            </a:r>
            <a:r>
              <a:rPr lang="en-US" sz="2800" dirty="0"/>
              <a:t>literature at or under tenants’ doors; </a:t>
            </a:r>
          </a:p>
          <a:p>
            <a:pPr marL="0" indent="0">
              <a:buNone/>
            </a:pPr>
            <a:r>
              <a:rPr lang="en-US" sz="2800" dirty="0" smtClean="0"/>
              <a:t>   (</a:t>
            </a:r>
            <a:r>
              <a:rPr lang="en-US" sz="2800" dirty="0"/>
              <a:t>3</a:t>
            </a:r>
            <a:r>
              <a:rPr lang="en-US" sz="2800" dirty="0" smtClean="0"/>
              <a:t>) Posting </a:t>
            </a:r>
            <a:r>
              <a:rPr lang="en-US" sz="2800" dirty="0"/>
              <a:t>information on all building bulletin boards; </a:t>
            </a:r>
          </a:p>
          <a:p>
            <a:pPr marL="0" indent="0">
              <a:buNone/>
            </a:pPr>
            <a:r>
              <a:rPr lang="en-US" sz="2800" dirty="0" smtClean="0"/>
              <a:t>   (</a:t>
            </a:r>
            <a:r>
              <a:rPr lang="en-US" sz="2800" dirty="0"/>
              <a:t>4</a:t>
            </a:r>
            <a:r>
              <a:rPr lang="en-US" sz="2800" dirty="0" smtClean="0"/>
              <a:t>) Assisting </a:t>
            </a:r>
            <a:r>
              <a:rPr lang="en-US" sz="2800" dirty="0"/>
              <a:t>tenants to participate in tenant organization activities; </a:t>
            </a:r>
          </a:p>
          <a:p>
            <a:pPr marL="76200" indent="0">
              <a:lnSpc>
                <a:spcPct val="150000"/>
              </a:lnSpc>
              <a:spcBef>
                <a:spcPts val="0"/>
              </a:spcBef>
              <a:spcAft>
                <a:spcPts val="0"/>
              </a:spcAft>
              <a:buNone/>
            </a:pPr>
            <a:endParaRPr lang="en-US" dirty="0">
              <a:cs typeface="Calibri" panose="020F0502020204030204"/>
            </a:endParaRPr>
          </a:p>
        </p:txBody>
      </p:sp>
      <p:sp>
        <p:nvSpPr>
          <p:cNvPr id="4" name="Slide Number Placeholder 3"/>
          <p:cNvSpPr>
            <a:spLocks noGrp="1"/>
          </p:cNvSpPr>
          <p:nvPr>
            <p:ph type="sldNum" sz="quarter" idx="12"/>
          </p:nvPr>
        </p:nvSpPr>
        <p:spPr/>
        <p:txBody>
          <a:bodyPr/>
          <a:lstStyle/>
          <a:p>
            <a:fld id="{9535FBB2-75AA-4141-A02E-006953EF8C56}" type="slidenum">
              <a:rPr lang="en-US" smtClean="0"/>
              <a:t>3</a:t>
            </a:fld>
            <a:endParaRPr lang="en-US"/>
          </a:p>
        </p:txBody>
      </p:sp>
    </p:spTree>
    <p:extLst>
      <p:ext uri="{BB962C8B-B14F-4D97-AF65-F5344CB8AC3E}">
        <p14:creationId xmlns:p14="http://schemas.microsoft.com/office/powerpoint/2010/main" val="579583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D.C. Code § 42-3505.06, continued</a:t>
            </a:r>
          </a:p>
        </p:txBody>
      </p:sp>
      <p:sp>
        <p:nvSpPr>
          <p:cNvPr id="3" name="Content Placeholder 2"/>
          <p:cNvSpPr>
            <a:spLocks noGrp="1"/>
          </p:cNvSpPr>
          <p:nvPr>
            <p:ph idx="1"/>
          </p:nvPr>
        </p:nvSpPr>
        <p:spPr>
          <a:xfrm>
            <a:off x="950026" y="1737360"/>
            <a:ext cx="10438410" cy="4532811"/>
          </a:xfrm>
        </p:spPr>
        <p:txBody>
          <a:bodyPr>
            <a:normAutofit fontScale="85000" lnSpcReduction="10000"/>
          </a:bodyPr>
          <a:lstStyle/>
          <a:p>
            <a:r>
              <a:rPr lang="en-US" sz="2400" dirty="0"/>
              <a:t>(5) </a:t>
            </a:r>
            <a:r>
              <a:rPr lang="en-US" sz="2400" b="1" dirty="0"/>
              <a:t>Convening tenant or tenant organization meetings </a:t>
            </a:r>
            <a:r>
              <a:rPr lang="en-US" sz="2400" dirty="0"/>
              <a:t>at any reasonable time and in any appropriate space that would reasonably be interpreted as areas that the tenant had access to under the terms of their lease, including any tenant’s unit, a community room, a common area including lobbies, or other available space; provided, that an owner or agent of owner shall not attend or make audio recordings of such meetings unless permitted to do so by the tenant organization, if one exists, or by a majority of tenants in attendance, if a tenant organization does not </a:t>
            </a:r>
            <a:r>
              <a:rPr lang="en-US" sz="2400" dirty="0" smtClean="0"/>
              <a:t>exist</a:t>
            </a:r>
            <a:r>
              <a:rPr lang="en-US" sz="2400" dirty="0"/>
              <a:t>;</a:t>
            </a:r>
          </a:p>
          <a:p>
            <a:r>
              <a:rPr lang="en-US" sz="2400" dirty="0"/>
              <a:t>(6) Formulating responses to owner </a:t>
            </a:r>
            <a:r>
              <a:rPr lang="en-US" sz="2400" dirty="0" smtClean="0"/>
              <a:t>actions, including: </a:t>
            </a:r>
          </a:p>
          <a:p>
            <a:pPr lvl="1"/>
            <a:r>
              <a:rPr lang="en-US" sz="2200" dirty="0"/>
              <a:t>(A) Rent or rent ceiling increases or requests for rent or rent ceiling increases;</a:t>
            </a:r>
          </a:p>
          <a:p>
            <a:pPr lvl="1"/>
            <a:r>
              <a:rPr lang="en-US" sz="2200" dirty="0"/>
              <a:t>(B) Proposed increases, decreases, or other changes in the housing accommodation’s facilities and services; and</a:t>
            </a:r>
          </a:p>
          <a:p>
            <a:pPr lvl="1"/>
            <a:r>
              <a:rPr lang="en-US" sz="2200" dirty="0"/>
              <a:t>(C) Conversion of residential units to nonresidential use, cooperative housing, or condominiums</a:t>
            </a:r>
            <a:r>
              <a:rPr lang="en-US" sz="2200" dirty="0" smtClean="0"/>
              <a:t>;</a:t>
            </a:r>
          </a:p>
          <a:p>
            <a:r>
              <a:rPr lang="en-US" sz="2400" dirty="0"/>
              <a:t>(7) Proposing that the owner or management modify the housing accommodation’s facilities and services; and</a:t>
            </a:r>
          </a:p>
          <a:p>
            <a:r>
              <a:rPr lang="en-US" sz="2400" dirty="0"/>
              <a:t>(8) Any other activity reasonably related to the establishment or operation of a tenant organization.</a:t>
            </a:r>
          </a:p>
          <a:p>
            <a:endParaRPr lang="en-US" dirty="0"/>
          </a:p>
        </p:txBody>
      </p:sp>
      <p:sp>
        <p:nvSpPr>
          <p:cNvPr id="4" name="Slide Number Placeholder 3"/>
          <p:cNvSpPr>
            <a:spLocks noGrp="1"/>
          </p:cNvSpPr>
          <p:nvPr>
            <p:ph type="sldNum" sz="quarter" idx="12"/>
          </p:nvPr>
        </p:nvSpPr>
        <p:spPr/>
        <p:txBody>
          <a:bodyPr/>
          <a:lstStyle/>
          <a:p>
            <a:fld id="{9535FBB2-75AA-4141-A02E-006953EF8C56}" type="slidenum">
              <a:rPr lang="en-US" smtClean="0"/>
              <a:t>4</a:t>
            </a:fld>
            <a:endParaRPr lang="en-US"/>
          </a:p>
        </p:txBody>
      </p:sp>
    </p:spTree>
    <p:extLst>
      <p:ext uri="{BB962C8B-B14F-4D97-AF65-F5344CB8AC3E}">
        <p14:creationId xmlns:p14="http://schemas.microsoft.com/office/powerpoint/2010/main" val="346936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962E9-B03A-44AC-A7A9-0E4EC52E49DB}"/>
              </a:ext>
            </a:extLst>
          </p:cNvPr>
          <p:cNvSpPr>
            <a:spLocks noGrp="1"/>
          </p:cNvSpPr>
          <p:nvPr>
            <p:ph type="title"/>
          </p:nvPr>
        </p:nvSpPr>
        <p:spPr>
          <a:xfrm>
            <a:off x="1097280" y="286603"/>
            <a:ext cx="10121900" cy="1440174"/>
          </a:xfrm>
        </p:spPr>
        <p:txBody>
          <a:bodyPr/>
          <a:lstStyle/>
          <a:p>
            <a:r>
              <a:rPr lang="en-US" dirty="0" smtClean="0"/>
              <a:t>What the law means</a:t>
            </a:r>
            <a:endParaRPr lang="en-US" dirty="0"/>
          </a:p>
        </p:txBody>
      </p:sp>
      <p:sp>
        <p:nvSpPr>
          <p:cNvPr id="3" name="Content Placeholder 2">
            <a:extLst>
              <a:ext uri="{FF2B5EF4-FFF2-40B4-BE49-F238E27FC236}">
                <a16:creationId xmlns:a16="http://schemas.microsoft.com/office/drawing/2014/main" id="{2319D6BF-E100-4202-A427-B92E5B510408}"/>
              </a:ext>
            </a:extLst>
          </p:cNvPr>
          <p:cNvSpPr>
            <a:spLocks noGrp="1"/>
          </p:cNvSpPr>
          <p:nvPr>
            <p:ph idx="1"/>
          </p:nvPr>
        </p:nvSpPr>
        <p:spPr>
          <a:xfrm>
            <a:off x="1097280" y="1727677"/>
            <a:ext cx="10058400" cy="4566245"/>
          </a:xfrm>
        </p:spPr>
        <p:txBody>
          <a:bodyPr vert="horz" lIns="0" tIns="45720" rIns="0" bIns="45720" rtlCol="0" anchor="t">
            <a:normAutofit fontScale="92500" lnSpcReduction="10000"/>
          </a:bodyPr>
          <a:lstStyle/>
          <a:p>
            <a:pPr>
              <a:buFont typeface="Wingdings" panose="05000000000000000000" pitchFamily="2" charset="2"/>
              <a:buChar char="§"/>
            </a:pPr>
            <a:r>
              <a:rPr lang="en-US" sz="3400" dirty="0" smtClean="0"/>
              <a:t> Tenants </a:t>
            </a:r>
            <a:r>
              <a:rPr lang="en-US" sz="3400" dirty="0"/>
              <a:t>have a right to organize about the terms and conditions of their </a:t>
            </a:r>
            <a:r>
              <a:rPr lang="en-US" sz="3400" dirty="0" smtClean="0"/>
              <a:t>tenancy</a:t>
            </a:r>
            <a:endParaRPr lang="en-US" sz="3400" dirty="0"/>
          </a:p>
          <a:p>
            <a:pPr lvl="0">
              <a:buFont typeface="Wingdings" panose="05000000000000000000" pitchFamily="2" charset="2"/>
              <a:buChar char="§"/>
            </a:pPr>
            <a:r>
              <a:rPr lang="en-US" sz="3400" dirty="0" smtClean="0"/>
              <a:t>  Landlords in D.C. are </a:t>
            </a:r>
            <a:r>
              <a:rPr lang="en-US" sz="3400" dirty="0"/>
              <a:t>prohibited from interfering or retaliating against tenants for </a:t>
            </a:r>
            <a:r>
              <a:rPr lang="en-US" sz="3400" dirty="0" smtClean="0"/>
              <a:t>organizing</a:t>
            </a:r>
            <a:endParaRPr lang="en-US" sz="3400" dirty="0"/>
          </a:p>
          <a:p>
            <a:pPr lvl="0">
              <a:buFont typeface="Wingdings" panose="05000000000000000000" pitchFamily="2" charset="2"/>
              <a:buChar char="§"/>
            </a:pPr>
            <a:r>
              <a:rPr lang="en-US" sz="3400" dirty="0" smtClean="0"/>
              <a:t> Interference </a:t>
            </a:r>
            <a:r>
              <a:rPr lang="en-US" sz="3400" dirty="0"/>
              <a:t>might be:</a:t>
            </a:r>
            <a:endParaRPr lang="en-US" sz="3000" dirty="0"/>
          </a:p>
          <a:p>
            <a:pPr lvl="2"/>
            <a:r>
              <a:rPr lang="en-US" sz="2600" dirty="0"/>
              <a:t>Tearing down fliers the Tenant Union </a:t>
            </a:r>
            <a:r>
              <a:rPr lang="en-US" sz="2600" dirty="0" smtClean="0"/>
              <a:t>posts</a:t>
            </a:r>
            <a:endParaRPr lang="en-US" sz="2200" dirty="0"/>
          </a:p>
          <a:p>
            <a:pPr lvl="2"/>
            <a:r>
              <a:rPr lang="en-US" sz="2600" dirty="0"/>
              <a:t>Interfering with tenants or tenant organizers distributing fliers or other </a:t>
            </a:r>
            <a:r>
              <a:rPr lang="en-US" sz="2600" dirty="0" smtClean="0"/>
              <a:t>information</a:t>
            </a:r>
            <a:endParaRPr lang="en-US" sz="2200" dirty="0"/>
          </a:p>
          <a:p>
            <a:pPr lvl="2"/>
            <a:r>
              <a:rPr lang="en-US" sz="2600" dirty="0"/>
              <a:t>Attempting to attend </a:t>
            </a:r>
            <a:r>
              <a:rPr lang="en-US" sz="2600" dirty="0" smtClean="0"/>
              <a:t>or </a:t>
            </a:r>
            <a:r>
              <a:rPr lang="en-US" sz="2600" dirty="0"/>
              <a:t>interrupt </a:t>
            </a:r>
            <a:r>
              <a:rPr lang="en-US" sz="2600" dirty="0" smtClean="0"/>
              <a:t>meetings</a:t>
            </a:r>
            <a:endParaRPr lang="en-US" sz="2200" dirty="0"/>
          </a:p>
          <a:p>
            <a:pPr lvl="2"/>
            <a:r>
              <a:rPr lang="en-US" sz="2600" dirty="0"/>
              <a:t>Having employees who are also tenants attend meetings without </a:t>
            </a:r>
            <a:r>
              <a:rPr lang="en-US" sz="2600" dirty="0" smtClean="0"/>
              <a:t>tenant/tenant association approval</a:t>
            </a:r>
            <a:endParaRPr lang="en-US" sz="2200" dirty="0"/>
          </a:p>
          <a:p>
            <a:pPr marL="76200" indent="0">
              <a:lnSpc>
                <a:spcPct val="150000"/>
              </a:lnSpc>
              <a:spcBef>
                <a:spcPts val="0"/>
              </a:spcBef>
              <a:spcAft>
                <a:spcPts val="0"/>
              </a:spcAft>
              <a:buNone/>
            </a:pPr>
            <a:endParaRPr lang="en-US" dirty="0">
              <a:cs typeface="Calibri" panose="020F0502020204030204"/>
            </a:endParaRPr>
          </a:p>
        </p:txBody>
      </p:sp>
      <p:sp>
        <p:nvSpPr>
          <p:cNvPr id="4" name="Slide Number Placeholder 3"/>
          <p:cNvSpPr>
            <a:spLocks noGrp="1"/>
          </p:cNvSpPr>
          <p:nvPr>
            <p:ph type="sldNum" sz="quarter" idx="12"/>
          </p:nvPr>
        </p:nvSpPr>
        <p:spPr/>
        <p:txBody>
          <a:bodyPr/>
          <a:lstStyle/>
          <a:p>
            <a:fld id="{9535FBB2-75AA-4141-A02E-006953EF8C56}" type="slidenum">
              <a:rPr lang="en-US" smtClean="0"/>
              <a:t>5</a:t>
            </a:fld>
            <a:endParaRPr lang="en-US"/>
          </a:p>
        </p:txBody>
      </p:sp>
    </p:spTree>
    <p:extLst>
      <p:ext uri="{BB962C8B-B14F-4D97-AF65-F5344CB8AC3E}">
        <p14:creationId xmlns:p14="http://schemas.microsoft.com/office/powerpoint/2010/main" val="924742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the law means</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sz="3400" dirty="0" smtClean="0"/>
              <a:t> Retaliation </a:t>
            </a:r>
            <a:r>
              <a:rPr lang="en-US" sz="3400" dirty="0"/>
              <a:t>might be any adverse action that the Landlord takes against </a:t>
            </a:r>
            <a:r>
              <a:rPr lang="en-US" sz="3400" dirty="0" smtClean="0"/>
              <a:t>you because </a:t>
            </a:r>
            <a:r>
              <a:rPr lang="en-US" sz="3400" dirty="0" smtClean="0"/>
              <a:t>you </a:t>
            </a:r>
            <a:r>
              <a:rPr lang="en-US" sz="3400" dirty="0"/>
              <a:t>engaged in organizing activities. Retaliatory threats can be written or verbal. </a:t>
            </a:r>
            <a:endParaRPr lang="en-US" sz="3000" dirty="0"/>
          </a:p>
          <a:p>
            <a:pPr>
              <a:buFont typeface="Wingdings" panose="05000000000000000000" pitchFamily="2" charset="2"/>
              <a:buChar char="§"/>
            </a:pPr>
            <a:r>
              <a:rPr lang="en-US" sz="3400" dirty="0" smtClean="0"/>
              <a:t> Calling MPD and/or threatening someone with eviction are examples of interference </a:t>
            </a:r>
            <a:r>
              <a:rPr lang="en-US" sz="3400" dirty="0"/>
              <a:t>and retaliation.</a:t>
            </a:r>
            <a:endParaRPr lang="en-US" sz="3000" dirty="0"/>
          </a:p>
          <a:p>
            <a:endParaRPr lang="en-US" dirty="0"/>
          </a:p>
        </p:txBody>
      </p:sp>
      <p:sp>
        <p:nvSpPr>
          <p:cNvPr id="4" name="Slide Number Placeholder 3"/>
          <p:cNvSpPr>
            <a:spLocks noGrp="1"/>
          </p:cNvSpPr>
          <p:nvPr>
            <p:ph type="sldNum" sz="quarter" idx="12"/>
          </p:nvPr>
        </p:nvSpPr>
        <p:spPr/>
        <p:txBody>
          <a:bodyPr/>
          <a:lstStyle/>
          <a:p>
            <a:fld id="{9535FBB2-75AA-4141-A02E-006953EF8C56}" type="slidenum">
              <a:rPr lang="en-US" smtClean="0"/>
              <a:t>6</a:t>
            </a:fld>
            <a:endParaRPr lang="en-US"/>
          </a:p>
        </p:txBody>
      </p:sp>
    </p:spTree>
    <p:extLst>
      <p:ext uri="{BB962C8B-B14F-4D97-AF65-F5344CB8AC3E}">
        <p14:creationId xmlns:p14="http://schemas.microsoft.com/office/powerpoint/2010/main" val="2641430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Penalties </a:t>
            </a:r>
            <a:endParaRPr lang="en-US" dirty="0"/>
          </a:p>
        </p:txBody>
      </p:sp>
      <p:sp>
        <p:nvSpPr>
          <p:cNvPr id="3" name="Content Placeholder 2"/>
          <p:cNvSpPr>
            <a:spLocks noGrp="1"/>
          </p:cNvSpPr>
          <p:nvPr>
            <p:ph idx="1"/>
          </p:nvPr>
        </p:nvSpPr>
        <p:spPr>
          <a:xfrm>
            <a:off x="1097281" y="1830455"/>
            <a:ext cx="10231780" cy="4811892"/>
          </a:xfrm>
        </p:spPr>
        <p:txBody>
          <a:bodyPr>
            <a:normAutofit/>
          </a:bodyPr>
          <a:lstStyle/>
          <a:p>
            <a:r>
              <a:rPr lang="en-US" dirty="0"/>
              <a:t>(e) Any owner, any person with an ownership interest in an owner, or an agent of an owner of a multifamily housing accommodation </a:t>
            </a:r>
            <a:r>
              <a:rPr lang="en-US" b="1" dirty="0"/>
              <a:t>who knowingly violates any provision of this section</a:t>
            </a:r>
            <a:r>
              <a:rPr lang="en-US" dirty="0"/>
              <a:t>, </a:t>
            </a:r>
            <a:r>
              <a:rPr lang="en-US" dirty="0" smtClean="0"/>
              <a:t>. . ., </a:t>
            </a:r>
            <a:r>
              <a:rPr lang="en-US" dirty="0"/>
              <a:t>shall be subject to:</a:t>
            </a:r>
          </a:p>
          <a:p>
            <a:r>
              <a:rPr lang="en-US" dirty="0" smtClean="0"/>
              <a:t>   (</a:t>
            </a:r>
            <a:r>
              <a:rPr lang="en-US" dirty="0"/>
              <a:t>1) A </a:t>
            </a:r>
            <a:r>
              <a:rPr lang="en-US" b="1" dirty="0"/>
              <a:t>civil penalty for each violation </a:t>
            </a:r>
            <a:r>
              <a:rPr lang="en-US" dirty="0"/>
              <a:t>not to exceed $10,000, which shall be increased annually, beginning January 1, 2008, by an amount equal to $10,000 multiplied by the percentage by which the CPI for the preceding year ending November 30 exceeds the CPI for the year ending November 30, 2006;</a:t>
            </a:r>
          </a:p>
          <a:p>
            <a:r>
              <a:rPr lang="en-US" dirty="0" smtClean="0"/>
              <a:t>   (</a:t>
            </a:r>
            <a:r>
              <a:rPr lang="en-US" dirty="0"/>
              <a:t>2) An </a:t>
            </a:r>
            <a:r>
              <a:rPr lang="en-US" b="1" dirty="0"/>
              <a:t>injunctive order </a:t>
            </a:r>
            <a:r>
              <a:rPr lang="en-US" dirty="0"/>
              <a:t>respecting future behavior;</a:t>
            </a:r>
          </a:p>
          <a:p>
            <a:r>
              <a:rPr lang="en-US" dirty="0" smtClean="0"/>
              <a:t>   (</a:t>
            </a:r>
            <a:r>
              <a:rPr lang="en-US" dirty="0"/>
              <a:t>3) </a:t>
            </a:r>
            <a:r>
              <a:rPr lang="en-US" b="1" dirty="0"/>
              <a:t>Liability</a:t>
            </a:r>
            <a:r>
              <a:rPr lang="en-US" dirty="0"/>
              <a:t> for damages to tenants, or a tenant organization or its members;</a:t>
            </a:r>
          </a:p>
          <a:p>
            <a:r>
              <a:rPr lang="en-US" dirty="0" smtClean="0"/>
              <a:t>   (</a:t>
            </a:r>
            <a:r>
              <a:rPr lang="en-US" dirty="0"/>
              <a:t>4) </a:t>
            </a:r>
            <a:r>
              <a:rPr lang="en-US" b="1" dirty="0"/>
              <a:t>Suspension or revocation of the owner or agent’s business license or registration</a:t>
            </a:r>
            <a:r>
              <a:rPr lang="en-US" dirty="0"/>
              <a:t>, during which period the rent for any rental unit in the housing accommodation shall not be increased; or</a:t>
            </a:r>
          </a:p>
          <a:p>
            <a:r>
              <a:rPr lang="en-US" dirty="0" smtClean="0"/>
              <a:t>   (</a:t>
            </a:r>
            <a:r>
              <a:rPr lang="en-US" dirty="0"/>
              <a:t>5) Reasonable </a:t>
            </a:r>
            <a:r>
              <a:rPr lang="en-US" b="1" dirty="0"/>
              <a:t>attorney’s fees </a:t>
            </a:r>
            <a:r>
              <a:rPr lang="en-US" dirty="0"/>
              <a:t>under § 42-3509.02</a:t>
            </a:r>
            <a:r>
              <a:rPr lang="en-US" dirty="0" smtClean="0"/>
              <a:t>.</a:t>
            </a:r>
            <a:endParaRPr lang="en-US" dirty="0"/>
          </a:p>
        </p:txBody>
      </p:sp>
      <p:sp>
        <p:nvSpPr>
          <p:cNvPr id="4" name="Slide Number Placeholder 3"/>
          <p:cNvSpPr>
            <a:spLocks noGrp="1"/>
          </p:cNvSpPr>
          <p:nvPr>
            <p:ph type="sldNum" sz="quarter" idx="12"/>
          </p:nvPr>
        </p:nvSpPr>
        <p:spPr/>
        <p:txBody>
          <a:bodyPr/>
          <a:lstStyle/>
          <a:p>
            <a:fld id="{9535FBB2-75AA-4141-A02E-006953EF8C56}" type="slidenum">
              <a:rPr lang="en-US" smtClean="0"/>
              <a:t>7</a:t>
            </a:fld>
            <a:endParaRPr lang="en-US"/>
          </a:p>
        </p:txBody>
      </p:sp>
    </p:spTree>
    <p:extLst>
      <p:ext uri="{BB962C8B-B14F-4D97-AF65-F5344CB8AC3E}">
        <p14:creationId xmlns:p14="http://schemas.microsoft.com/office/powerpoint/2010/main" val="491789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962E9-B03A-44AC-A7A9-0E4EC52E49DB}"/>
              </a:ext>
            </a:extLst>
          </p:cNvPr>
          <p:cNvSpPr>
            <a:spLocks noGrp="1"/>
          </p:cNvSpPr>
          <p:nvPr>
            <p:ph type="title"/>
          </p:nvPr>
        </p:nvSpPr>
        <p:spPr>
          <a:xfrm>
            <a:off x="1097280" y="286603"/>
            <a:ext cx="10121900" cy="1440174"/>
          </a:xfrm>
        </p:spPr>
        <p:txBody>
          <a:bodyPr/>
          <a:lstStyle/>
          <a:p>
            <a:r>
              <a:rPr lang="en-US" dirty="0" smtClean="0"/>
              <a:t>What </a:t>
            </a:r>
            <a:r>
              <a:rPr lang="en-US" b="1" dirty="0" smtClean="0"/>
              <a:t>you</a:t>
            </a:r>
            <a:r>
              <a:rPr lang="en-US" dirty="0" smtClean="0"/>
              <a:t> can do</a:t>
            </a:r>
            <a:endParaRPr lang="en-US" dirty="0"/>
          </a:p>
        </p:txBody>
      </p:sp>
      <p:sp>
        <p:nvSpPr>
          <p:cNvPr id="3" name="Content Placeholder 2">
            <a:extLst>
              <a:ext uri="{FF2B5EF4-FFF2-40B4-BE49-F238E27FC236}">
                <a16:creationId xmlns:a16="http://schemas.microsoft.com/office/drawing/2014/main" id="{2319D6BF-E100-4202-A427-B92E5B510408}"/>
              </a:ext>
            </a:extLst>
          </p:cNvPr>
          <p:cNvSpPr>
            <a:spLocks noGrp="1"/>
          </p:cNvSpPr>
          <p:nvPr>
            <p:ph idx="1"/>
          </p:nvPr>
        </p:nvSpPr>
        <p:spPr>
          <a:xfrm>
            <a:off x="1097279" y="1727678"/>
            <a:ext cx="10279281" cy="4141416"/>
          </a:xfrm>
        </p:spPr>
        <p:txBody>
          <a:bodyPr vert="horz" lIns="0" tIns="45720" rIns="0" bIns="45720" rtlCol="0" anchor="t">
            <a:normAutofit/>
          </a:bodyPr>
          <a:lstStyle/>
          <a:p>
            <a:pPr marL="419100" indent="-342900">
              <a:lnSpc>
                <a:spcPct val="100000"/>
              </a:lnSpc>
              <a:spcBef>
                <a:spcPts val="0"/>
              </a:spcBef>
              <a:spcAft>
                <a:spcPts val="0"/>
              </a:spcAft>
              <a:buFont typeface="Wingdings" panose="020F0502020204030204" pitchFamily="34" charset="0"/>
              <a:buChar char="§"/>
            </a:pPr>
            <a:r>
              <a:rPr lang="en-US" sz="3200" dirty="0"/>
              <a:t>If you have had an experience where </a:t>
            </a:r>
            <a:r>
              <a:rPr lang="en-US" sz="3200" dirty="0" smtClean="0"/>
              <a:t>your landlord (including anyone at the rental office) has interfered </a:t>
            </a:r>
            <a:r>
              <a:rPr lang="en-US" sz="3200" dirty="0"/>
              <a:t>with your organizing or retaliated against </a:t>
            </a:r>
            <a:r>
              <a:rPr lang="en-US" sz="3200" dirty="0" smtClean="0"/>
              <a:t>you, </a:t>
            </a:r>
            <a:r>
              <a:rPr lang="en-US" sz="3200" dirty="0"/>
              <a:t>please contact </a:t>
            </a:r>
            <a:r>
              <a:rPr lang="en-US" sz="3200" dirty="0" smtClean="0"/>
              <a:t>the Washington Lawyers’ Committee.</a:t>
            </a:r>
          </a:p>
          <a:p>
            <a:pPr marL="711708" lvl="1" indent="-342900">
              <a:lnSpc>
                <a:spcPct val="150000"/>
              </a:lnSpc>
              <a:spcBef>
                <a:spcPts val="0"/>
              </a:spcBef>
              <a:spcAft>
                <a:spcPts val="0"/>
              </a:spcAft>
              <a:buFont typeface="Wingdings" panose="020F0502020204030204" pitchFamily="34" charset="0"/>
              <a:buChar char="§"/>
            </a:pPr>
            <a:r>
              <a:rPr lang="en-US" sz="2800" dirty="0" smtClean="0"/>
              <a:t>Mirela Missova: </a:t>
            </a:r>
            <a:r>
              <a:rPr lang="en-US" sz="2800" b="1" u="sng" dirty="0" smtClean="0"/>
              <a:t>mirela_missova@washlaw.org </a:t>
            </a:r>
            <a:r>
              <a:rPr lang="en-US" sz="2800" dirty="0" smtClean="0"/>
              <a:t>or </a:t>
            </a:r>
            <a:r>
              <a:rPr lang="en-US" sz="2800" b="1" u="sng" dirty="0"/>
              <a:t>202-813-1290 </a:t>
            </a:r>
            <a:endParaRPr lang="en-US" sz="2800" b="1" u="sng" dirty="0" smtClean="0"/>
          </a:p>
          <a:p>
            <a:pPr marL="76200" indent="0">
              <a:lnSpc>
                <a:spcPct val="150000"/>
              </a:lnSpc>
              <a:spcBef>
                <a:spcPts val="0"/>
              </a:spcBef>
              <a:spcAft>
                <a:spcPts val="0"/>
              </a:spcAft>
              <a:buNone/>
            </a:pPr>
            <a:endParaRPr lang="en-US" sz="2800" dirty="0">
              <a:cs typeface="Calibri" panose="020F0502020204030204"/>
            </a:endParaRPr>
          </a:p>
        </p:txBody>
      </p:sp>
      <p:sp>
        <p:nvSpPr>
          <p:cNvPr id="4" name="Slide Number Placeholder 3"/>
          <p:cNvSpPr>
            <a:spLocks noGrp="1"/>
          </p:cNvSpPr>
          <p:nvPr>
            <p:ph type="sldNum" sz="quarter" idx="12"/>
          </p:nvPr>
        </p:nvSpPr>
        <p:spPr/>
        <p:txBody>
          <a:bodyPr/>
          <a:lstStyle/>
          <a:p>
            <a:fld id="{9535FBB2-75AA-4141-A02E-006953EF8C56}" type="slidenum">
              <a:rPr lang="en-US" smtClean="0"/>
              <a:t>8</a:t>
            </a:fld>
            <a:endParaRPr lang="en-US"/>
          </a:p>
        </p:txBody>
      </p:sp>
    </p:spTree>
    <p:extLst>
      <p:ext uri="{BB962C8B-B14F-4D97-AF65-F5344CB8AC3E}">
        <p14:creationId xmlns:p14="http://schemas.microsoft.com/office/powerpoint/2010/main" val="2533763149"/>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651</TotalTime>
  <Words>799</Words>
  <Application>Microsoft Office PowerPoint</Application>
  <PresentationFormat>Widescreen</PresentationFormat>
  <Paragraphs>54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Calibri Light</vt:lpstr>
      <vt:lpstr>Wingdings</vt:lpstr>
      <vt:lpstr>Retrospect</vt:lpstr>
      <vt:lpstr>Know Your Rights: D.C.’s Right to Organize</vt:lpstr>
      <vt:lpstr>Tenants have a legally protected right to organize</vt:lpstr>
      <vt:lpstr>D.C. Code § 42-3505.06, continued</vt:lpstr>
      <vt:lpstr>D.C. Code § 42-3505.06, continued</vt:lpstr>
      <vt:lpstr>What the law means</vt:lpstr>
      <vt:lpstr>What the law means</vt:lpstr>
      <vt:lpstr>Penalties </vt:lpstr>
      <vt:lpstr>What you can do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Howard Law Civil Rights Seminar Presentation</dc:title>
  <dc:creator>Brook Hill</dc:creator>
  <cp:lastModifiedBy>Mirela Missova</cp:lastModifiedBy>
  <cp:revision>31</cp:revision>
  <dcterms:created xsi:type="dcterms:W3CDTF">2021-09-24T18:09:38Z</dcterms:created>
  <dcterms:modified xsi:type="dcterms:W3CDTF">2021-10-25T19:20:59Z</dcterms:modified>
</cp:coreProperties>
</file>