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2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33F8B-A3BA-4B86-8CF5-70FA777869B9}" type="datetimeFigureOut">
              <a:rPr lang="en-US" smtClean="0"/>
              <a:t>6/15/2022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28B87-D858-4976-887C-8937EA6A2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9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352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55a7d49a4_0_4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55a7d49a4_0_4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768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55a7d49a4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255a7d49a4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9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10000400" y="673"/>
            <a:ext cx="2191600" cy="21916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" name="Google Shape;11;p2"/>
          <p:cNvGrpSpPr/>
          <p:nvPr/>
        </p:nvGrpSpPr>
        <p:grpSpPr>
          <a:xfrm>
            <a:off x="1" y="654"/>
            <a:ext cx="6871607" cy="6845865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4716200" y="2104533"/>
            <a:ext cx="6690000" cy="210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5333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6778600" y="5233233"/>
            <a:ext cx="4627600" cy="6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95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3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508002"/>
            <a:ext cx="1383800" cy="1355049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730000" y="525000"/>
            <a:ext cx="9385200" cy="12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730000" y="2090067"/>
            <a:ext cx="9385200" cy="38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63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508002"/>
            <a:ext cx="1383800" cy="1355049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730000" y="525000"/>
            <a:ext cx="9385200" cy="12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730000" y="2090067"/>
            <a:ext cx="4537600" cy="38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6577628" y="2090067"/>
            <a:ext cx="4537600" cy="388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54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508002"/>
            <a:ext cx="1383800" cy="1355049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730000" y="525000"/>
            <a:ext cx="9385200" cy="12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014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508002"/>
            <a:ext cx="1383800" cy="1355049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730000" y="525000"/>
            <a:ext cx="5065200" cy="19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730000" y="2630067"/>
            <a:ext cx="5065200" cy="322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90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5875200" y="0"/>
            <a:ext cx="6316800" cy="68580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1098467" y="1155700"/>
            <a:ext cx="6116000" cy="46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17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508002"/>
            <a:ext cx="1383800" cy="1355049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730000" y="2211100"/>
            <a:ext cx="4048400" cy="23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730000" y="4717333"/>
            <a:ext cx="4048400" cy="6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33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6197600" y="2262133"/>
            <a:ext cx="4902400" cy="31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78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1" y="5504763"/>
            <a:ext cx="931900" cy="912876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1083633" y="5740500"/>
            <a:ext cx="9248000" cy="69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8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5875200" y="1"/>
            <a:ext cx="6316800" cy="6857420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1098467" y="1712900"/>
            <a:ext cx="63680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1098467" y="3524165"/>
            <a:ext cx="6368000" cy="1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50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33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07628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dccouncil.us/us/dc/council/code/sections/42-3505.06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8B8DF"/>
            </a:gs>
            <a:gs pos="100000">
              <a:srgbClr val="516DB4"/>
            </a:gs>
          </a:gsLst>
          <a:lin ang="5400012" scaled="0"/>
        </a:gra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4526827" y="1639217"/>
            <a:ext cx="6690000" cy="210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4533" dirty="0"/>
              <a:t>Know Your Rights:   </a:t>
            </a:r>
            <a:r>
              <a:rPr lang="en-US" dirty="0"/>
              <a:t>Right to Organize in </a:t>
            </a:r>
            <a:r>
              <a:rPr lang="en-US" dirty="0" smtClean="0"/>
              <a:t>HUD-Assisted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Housing</a:t>
            </a:r>
            <a:endParaRPr sz="4533" dirty="0"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6778600" y="5233233"/>
            <a:ext cx="4627600" cy="67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indent="0"/>
            <a:r>
              <a:rPr lang="en-GB" dirty="0"/>
              <a:t>The Washington Lawyers’ Committee for Civil Rights and Urban </a:t>
            </a:r>
            <a:r>
              <a:rPr lang="en-GB" dirty="0" smtClean="0"/>
              <a:t>Affairs </a:t>
            </a:r>
            <a:r>
              <a:rPr lang="en-GB" dirty="0" smtClean="0"/>
              <a:t>and Empower DC (2022</a:t>
            </a:r>
            <a:r>
              <a:rPr lang="en-GB" dirty="0" smtClean="0"/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5982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000" y="525000"/>
            <a:ext cx="9385200" cy="919644"/>
          </a:xfrm>
        </p:spPr>
        <p:txBody>
          <a:bodyPr/>
          <a:lstStyle/>
          <a:p>
            <a:r>
              <a:rPr lang="en-US" b="1" dirty="0" smtClean="0"/>
              <a:t>Takeaways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9999" y="1738374"/>
            <a:ext cx="9676909" cy="4449989"/>
          </a:xfrm>
        </p:spPr>
        <p:txBody>
          <a:bodyPr>
            <a:normAutofit lnSpcReduction="10000"/>
          </a:bodyPr>
          <a:lstStyle/>
          <a:p>
            <a:pPr marL="194729" indent="0">
              <a:buNone/>
            </a:pPr>
            <a:r>
              <a:rPr lang="en-US" sz="2400" dirty="0" smtClean="0"/>
              <a:t>Leading a Resident Council is an active process. Use the rights you have with your knowledge of DCHA rules to organize.</a:t>
            </a:r>
            <a:endParaRPr lang="en-US" sz="2400" dirty="0"/>
          </a:p>
          <a:p>
            <a:pPr marL="457200" lvl="0" indent="-346075">
              <a:spcBef>
                <a:spcPts val="1200"/>
              </a:spcBef>
              <a:buSzPct val="100000"/>
              <a:buChar char="❖"/>
            </a:pPr>
            <a:r>
              <a:rPr lang="en-US" sz="2400" dirty="0" smtClean="0"/>
              <a:t>Have a sign-in sheet/record of attendance for meetings</a:t>
            </a:r>
          </a:p>
          <a:p>
            <a:pPr marL="457200" lvl="0" indent="-346075">
              <a:spcBef>
                <a:spcPts val="1200"/>
              </a:spcBef>
              <a:buSzPct val="100000"/>
              <a:buChar char="❖"/>
            </a:pPr>
            <a:r>
              <a:rPr lang="en-US" sz="2400" dirty="0" smtClean="0"/>
              <a:t>Keeps records</a:t>
            </a:r>
          </a:p>
          <a:p>
            <a:pPr marL="1066785" lvl="1" indent="-346075">
              <a:spcBef>
                <a:spcPts val="1200"/>
              </a:spcBef>
              <a:buSzPct val="100000"/>
              <a:buChar char="❖"/>
            </a:pPr>
            <a:r>
              <a:rPr lang="en-US" sz="2400" dirty="0" smtClean="0"/>
              <a:t>Meeting minutes</a:t>
            </a:r>
          </a:p>
          <a:p>
            <a:pPr marL="1066785" lvl="1" indent="-346075">
              <a:spcBef>
                <a:spcPts val="1200"/>
              </a:spcBef>
              <a:buSzPct val="100000"/>
              <a:buChar char="❖"/>
            </a:pPr>
            <a:r>
              <a:rPr lang="en-US" sz="2400" dirty="0" smtClean="0"/>
              <a:t>Copies of flyers</a:t>
            </a:r>
          </a:p>
          <a:p>
            <a:pPr marL="1066785" lvl="1" indent="-346075">
              <a:spcBef>
                <a:spcPts val="1200"/>
              </a:spcBef>
              <a:buSzPct val="100000"/>
              <a:buChar char="❖"/>
            </a:pPr>
            <a:r>
              <a:rPr lang="en-US" sz="2400" dirty="0" smtClean="0"/>
              <a:t>Notices to management/correspondence with management</a:t>
            </a:r>
          </a:p>
          <a:p>
            <a:pPr marL="457200" indent="-346075">
              <a:spcBef>
                <a:spcPts val="1200"/>
              </a:spcBef>
              <a:buSzPct val="100000"/>
              <a:buChar char="❖"/>
            </a:pPr>
            <a:r>
              <a:rPr lang="en-US" sz="2400" dirty="0" smtClean="0"/>
              <a:t>Update by-laws and officers to comply with HUD requirements</a:t>
            </a:r>
          </a:p>
          <a:p>
            <a:pPr marL="1066785" lvl="1" indent="-346075">
              <a:spcBef>
                <a:spcPts val="1200"/>
              </a:spcBef>
              <a:buSzPct val="100000"/>
              <a:buChar char="❖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096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should you do if you believe your landlord is violating your right to organize?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0001" y="2090067"/>
            <a:ext cx="7267911" cy="3881600"/>
          </a:xfrm>
        </p:spPr>
        <p:txBody>
          <a:bodyPr/>
          <a:lstStyle/>
          <a:p>
            <a:pPr marL="457200" lvl="0" indent="-355600">
              <a:buSzPts val="2000"/>
              <a:buChar char="❖"/>
            </a:pPr>
            <a:r>
              <a:rPr lang="en-US" sz="2400" dirty="0"/>
              <a:t>Contact Washington Lawyers’ Committee for an intake interview</a:t>
            </a:r>
          </a:p>
          <a:p>
            <a:pPr marL="914400" lvl="1" indent="-355600">
              <a:buSzPts val="2000"/>
              <a:buChar char="➢"/>
            </a:pPr>
            <a:r>
              <a:rPr lang="en-US" sz="2400" dirty="0"/>
              <a:t>Kelechi Agbakwuru: </a:t>
            </a:r>
            <a:endParaRPr lang="en-US" sz="2400" dirty="0" smtClean="0"/>
          </a:p>
          <a:p>
            <a:pPr marL="558800" lvl="1" indent="0">
              <a:buSzPts val="2000"/>
              <a:buNone/>
            </a:pPr>
            <a:r>
              <a:rPr lang="en-US" sz="2400" dirty="0"/>
              <a:t>	</a:t>
            </a:r>
            <a:r>
              <a:rPr lang="en-US" sz="2400" dirty="0" smtClean="0"/>
              <a:t>kelechi_agbakwuru@washlaw.org </a:t>
            </a:r>
          </a:p>
          <a:p>
            <a:pPr marL="558800" lvl="1" indent="0">
              <a:buSzPts val="2000"/>
              <a:buNone/>
            </a:pPr>
            <a:r>
              <a:rPr lang="en-US" sz="2400" dirty="0"/>
              <a:t>	</a:t>
            </a:r>
            <a:r>
              <a:rPr lang="en-US" sz="2400" dirty="0" smtClean="0"/>
              <a:t>or </a:t>
            </a:r>
            <a:r>
              <a:rPr lang="en-US" sz="2400" dirty="0"/>
              <a:t>202-319-1000, ext. 129</a:t>
            </a:r>
          </a:p>
          <a:p>
            <a:pPr marL="914400" lvl="1" indent="-355600">
              <a:buSzPts val="2000"/>
              <a:buChar char="➢"/>
            </a:pPr>
            <a:r>
              <a:rPr lang="en-US" sz="2400" dirty="0"/>
              <a:t>Caroline </a:t>
            </a:r>
            <a:r>
              <a:rPr lang="en-US" sz="2400" dirty="0" smtClean="0"/>
              <a:t>Zagraniczny: caroline_zagraniczny@washlaw.org </a:t>
            </a:r>
          </a:p>
          <a:p>
            <a:pPr marL="558800" lvl="1" indent="0">
              <a:buSzPts val="2000"/>
              <a:buNone/>
            </a:pPr>
            <a:r>
              <a:rPr lang="en-US" sz="2400" dirty="0"/>
              <a:t>	</a:t>
            </a:r>
            <a:r>
              <a:rPr lang="en-US" sz="2400" dirty="0" smtClean="0"/>
              <a:t>or </a:t>
            </a:r>
            <a:r>
              <a:rPr lang="en-US" sz="2400" dirty="0"/>
              <a:t>202-319-1000, ext. 112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8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Sources</a:t>
            </a:r>
            <a:endParaRPr lang="en-US" sz="4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“</a:t>
            </a:r>
            <a:r>
              <a:rPr lang="en-US" sz="2000" i="1" dirty="0" smtClean="0"/>
              <a:t>Know </a:t>
            </a:r>
            <a:r>
              <a:rPr lang="en-US" sz="2000" i="1" dirty="0"/>
              <a:t>Your </a:t>
            </a:r>
            <a:r>
              <a:rPr lang="en-US" sz="2000" i="1" dirty="0" smtClean="0"/>
              <a:t>Rights: Participation and Organizing </a:t>
            </a:r>
            <a:r>
              <a:rPr lang="en-US" sz="2000" i="1" dirty="0"/>
              <a:t>Rights in HUD </a:t>
            </a:r>
            <a:r>
              <a:rPr lang="en-US" sz="2000" i="1" dirty="0" smtClean="0"/>
              <a:t>Assisted Rental Housing</a:t>
            </a:r>
            <a:r>
              <a:rPr lang="en-US" sz="2000" dirty="0" smtClean="0"/>
              <a:t>” – National Housing Law Project (May 8, 2012)</a:t>
            </a:r>
          </a:p>
          <a:p>
            <a:r>
              <a:rPr lang="en-US" sz="2000" i="1" dirty="0" smtClean="0"/>
              <a:t>“Resident </a:t>
            </a:r>
            <a:r>
              <a:rPr lang="en-US" sz="2000" i="1" dirty="0"/>
              <a:t>Participation in </a:t>
            </a:r>
            <a:r>
              <a:rPr lang="en-US" sz="2000" i="1" dirty="0" smtClean="0"/>
              <a:t>Federally Subsidized Housing” </a:t>
            </a:r>
            <a:r>
              <a:rPr lang="en-US" sz="2000" dirty="0" smtClean="0"/>
              <a:t>– Ed </a:t>
            </a:r>
            <a:r>
              <a:rPr lang="en-US" sz="2000" dirty="0" err="1" smtClean="0"/>
              <a:t>Gramlich</a:t>
            </a:r>
            <a:r>
              <a:rPr lang="en-US" sz="2000" dirty="0" smtClean="0"/>
              <a:t>, National Low Income Housing Coalition (2021)</a:t>
            </a:r>
          </a:p>
          <a:p>
            <a:r>
              <a:rPr lang="en-US" sz="2000" dirty="0"/>
              <a:t>24 CFR § 245: Tenant Participation in Multifamily Housing Projects,</a:t>
            </a:r>
            <a:endParaRPr lang="en-US" sz="2000" dirty="0" smtClean="0"/>
          </a:p>
          <a:p>
            <a:r>
              <a:rPr lang="en-US" sz="2000" dirty="0" smtClean="0"/>
              <a:t>24 </a:t>
            </a:r>
            <a:r>
              <a:rPr lang="en-US" sz="2000" dirty="0"/>
              <a:t>CFR §</a:t>
            </a:r>
            <a:r>
              <a:rPr lang="en-US" sz="2000" dirty="0" smtClean="0"/>
              <a:t> </a:t>
            </a:r>
            <a:r>
              <a:rPr lang="en-US" sz="2000" dirty="0"/>
              <a:t>964: Tenant Participation and Tenant Organizing in Public Housing </a:t>
            </a:r>
            <a:r>
              <a:rPr lang="en-US" sz="2000" dirty="0" smtClean="0"/>
              <a:t>Regulations</a:t>
            </a:r>
          </a:p>
          <a:p>
            <a:r>
              <a:rPr lang="en-US" sz="2000" dirty="0"/>
              <a:t>DC Code § </a:t>
            </a:r>
            <a:r>
              <a:rPr lang="en-US" sz="2000" dirty="0" smtClean="0"/>
              <a:t>42–3505.06: </a:t>
            </a:r>
            <a:r>
              <a:rPr lang="en-US" sz="2000" dirty="0"/>
              <a:t>Right of tenants to organize</a:t>
            </a:r>
          </a:p>
        </p:txBody>
      </p:sp>
    </p:spTree>
    <p:extLst>
      <p:ext uri="{BB962C8B-B14F-4D97-AF65-F5344CB8AC3E}">
        <p14:creationId xmlns:p14="http://schemas.microsoft.com/office/powerpoint/2010/main" val="37207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730000" y="525000"/>
            <a:ext cx="9385200" cy="1218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-GB" b="1" dirty="0"/>
              <a:t>General Overview</a:t>
            </a:r>
            <a:endParaRPr b="1" dirty="0"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1730000" y="2090067"/>
            <a:ext cx="9385200" cy="3881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-GB" sz="3200" dirty="0">
                <a:latin typeface="Montserrat"/>
                <a:ea typeface="Montserrat"/>
                <a:cs typeface="Montserrat"/>
                <a:sym typeface="Montserrat"/>
              </a:rPr>
              <a:t>Tenants in Washington DC, both in privately owned and DCHA properties, have the right to self-organize at their multi-family housing accommodation. </a:t>
            </a:r>
            <a:endParaRPr lang="en-GB" sz="3200" dirty="0" smtClean="0">
              <a:latin typeface="Montserrat"/>
              <a:ea typeface="Montserrat"/>
              <a:cs typeface="Montserrat"/>
              <a:sym typeface="Montserrat"/>
            </a:endParaRPr>
          </a:p>
          <a:p>
            <a:pPr marL="0" indent="0">
              <a:buNone/>
            </a:pPr>
            <a:endParaRPr lang="en-GB" sz="3200" dirty="0" smtClean="0">
              <a:latin typeface="Montserrat"/>
              <a:ea typeface="Montserrat"/>
              <a:cs typeface="Montserrat"/>
              <a:sym typeface="Montserrat"/>
            </a:endParaRPr>
          </a:p>
          <a:p>
            <a:pPr marL="0" indent="0">
              <a:buNone/>
            </a:pPr>
            <a:r>
              <a:rPr lang="en-GB" sz="3200" dirty="0" smtClean="0">
                <a:latin typeface="Montserrat"/>
                <a:ea typeface="Montserrat"/>
                <a:cs typeface="Montserrat"/>
                <a:sym typeface="Montserrat"/>
              </a:rPr>
              <a:t>However, how these rights are enforced differs between private landlords and DCHA landlords.</a:t>
            </a:r>
            <a:endParaRPr sz="32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467" u="sng" dirty="0" smtClean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://</a:t>
            </a:r>
            <a:r>
              <a:rPr lang="en-GB" sz="1467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code.dccouncil.us/us/dc/council/code/sections/42-3505.06.html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50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>
            <a:spLocks noGrp="1"/>
          </p:cNvSpPr>
          <p:nvPr>
            <p:ph type="title"/>
          </p:nvPr>
        </p:nvSpPr>
        <p:spPr>
          <a:xfrm>
            <a:off x="1730000" y="525000"/>
            <a:ext cx="9385200" cy="757324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-GB" b="1" dirty="0" smtClean="0"/>
              <a:t>Protected Activities </a:t>
            </a:r>
            <a:endParaRPr b="1" dirty="0"/>
          </a:p>
        </p:txBody>
      </p:sp>
      <p:sp>
        <p:nvSpPr>
          <p:cNvPr id="147" name="Google Shape;147;p15"/>
          <p:cNvSpPr txBox="1">
            <a:spLocks noGrp="1"/>
          </p:cNvSpPr>
          <p:nvPr>
            <p:ph type="body" idx="1"/>
          </p:nvPr>
        </p:nvSpPr>
        <p:spPr>
          <a:xfrm>
            <a:off x="1632607" y="1462431"/>
            <a:ext cx="9832562" cy="505199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135464" indent="0">
              <a:buSzPts val="2000"/>
              <a:buNone/>
            </a:pPr>
            <a:r>
              <a:rPr lang="en-GB" sz="1800" dirty="0" smtClean="0"/>
              <a:t>Owners must allow tenants and tenant organizers to conduct the following: </a:t>
            </a:r>
          </a:p>
          <a:p>
            <a:pPr marL="135464" indent="0">
              <a:buSzPts val="2000"/>
              <a:buNone/>
            </a:pPr>
            <a:endParaRPr lang="en-GB" sz="1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/>
              <a:t>Distribute leaflets in lobby areas and other common areas;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Place </a:t>
            </a:r>
            <a:r>
              <a:rPr lang="en-US" sz="1800" dirty="0"/>
              <a:t>leaflets at or under tenants’ doors;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Initiate </a:t>
            </a:r>
            <a:r>
              <a:rPr lang="en-US" sz="1800" dirty="0"/>
              <a:t>contact with tenants;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Conduct </a:t>
            </a:r>
            <a:r>
              <a:rPr lang="en-US" sz="1800" dirty="0"/>
              <a:t>door‐to‐door surveys to ascertain interest in establishing </a:t>
            </a:r>
            <a:r>
              <a:rPr lang="en-US" sz="1800" dirty="0" smtClean="0"/>
              <a:t>a tenant </a:t>
            </a:r>
            <a:r>
              <a:rPr lang="en-US" sz="1800" dirty="0"/>
              <a:t>group and to offer information about tenant organizations;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Post </a:t>
            </a:r>
            <a:r>
              <a:rPr lang="en-US" sz="1800" dirty="0"/>
              <a:t>information on bulletin boards;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Assist </a:t>
            </a:r>
            <a:r>
              <a:rPr lang="en-US" sz="1800" dirty="0"/>
              <a:t>tenants to participate in tenant organization activities;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Hold </a:t>
            </a:r>
            <a:r>
              <a:rPr lang="en-US" sz="1800" dirty="0"/>
              <a:t>regularly scheduled tenant meetings in a space on site without </a:t>
            </a:r>
            <a:r>
              <a:rPr lang="en-US" sz="1800" dirty="0" smtClean="0"/>
              <a:t>the attendance </a:t>
            </a:r>
            <a:r>
              <a:rPr lang="en-US" sz="1800" dirty="0"/>
              <a:t>of management representatives; and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 smtClean="0"/>
              <a:t>Develop </a:t>
            </a:r>
            <a:r>
              <a:rPr lang="en-US" sz="1800" dirty="0"/>
              <a:t>responses to the owner’s request for rent increases, </a:t>
            </a:r>
            <a:r>
              <a:rPr lang="en-US" sz="1800" dirty="0" smtClean="0"/>
              <a:t>conversion to </a:t>
            </a:r>
            <a:r>
              <a:rPr lang="en-US" sz="1800" dirty="0"/>
              <a:t>tenant‐paid utilities, reducing the utility allowance, conversion </a:t>
            </a:r>
            <a:r>
              <a:rPr lang="en-US" sz="1800" dirty="0" smtClean="0"/>
              <a:t>to condos</a:t>
            </a:r>
            <a:r>
              <a:rPr lang="en-US" sz="1800" dirty="0"/>
              <a:t>, etc</a:t>
            </a:r>
            <a:r>
              <a:rPr lang="en-US" sz="1800" dirty="0" smtClean="0"/>
              <a:t>.</a:t>
            </a:r>
          </a:p>
          <a:p>
            <a:pPr marL="194729" indent="0">
              <a:buNone/>
            </a:pPr>
            <a:endParaRPr lang="en-US" sz="1800" dirty="0" smtClean="0"/>
          </a:p>
          <a:p>
            <a:pPr marL="194729" indent="0" algn="ctr">
              <a:buNone/>
            </a:pPr>
            <a:r>
              <a:rPr lang="en-US" sz="1800" b="1" u="sng" dirty="0" smtClean="0"/>
              <a:t>You </a:t>
            </a:r>
            <a:r>
              <a:rPr lang="en-US" sz="1800" b="1" u="sng" dirty="0"/>
              <a:t>do not have to obtain the owner’s or manager’s permission to do </a:t>
            </a:r>
            <a:r>
              <a:rPr lang="en-US" sz="1800" b="1" u="sng" dirty="0" smtClean="0"/>
              <a:t>these things</a:t>
            </a:r>
            <a:r>
              <a:rPr lang="en-US" sz="1800" b="1" u="sng" dirty="0"/>
              <a:t>.</a:t>
            </a:r>
            <a:endParaRPr sz="1800" b="1" u="sng" dirty="0"/>
          </a:p>
        </p:txBody>
      </p:sp>
    </p:spTree>
    <p:extLst>
      <p:ext uri="{BB962C8B-B14F-4D97-AF65-F5344CB8AC3E}">
        <p14:creationId xmlns:p14="http://schemas.microsoft.com/office/powerpoint/2010/main" val="37027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Legitimate Resident Council (Overview)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94729" indent="0">
              <a:buNone/>
            </a:pPr>
            <a:r>
              <a:rPr lang="en-US" sz="2400" dirty="0"/>
              <a:t>An organization established by the tenants in </a:t>
            </a:r>
            <a:r>
              <a:rPr lang="en-US" sz="2400" dirty="0" smtClean="0"/>
              <a:t>a DCHA covered </a:t>
            </a:r>
            <a:r>
              <a:rPr lang="en-US" sz="2400" dirty="0"/>
              <a:t>property that</a:t>
            </a:r>
            <a:r>
              <a:rPr lang="en-US" sz="2400" dirty="0" smtClean="0"/>
              <a:t>:</a:t>
            </a:r>
          </a:p>
          <a:p>
            <a:pPr marL="194729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meets </a:t>
            </a:r>
            <a:r>
              <a:rPr lang="en-US" sz="2400" dirty="0"/>
              <a:t>regularly;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operates </a:t>
            </a:r>
            <a:r>
              <a:rPr lang="en-US" sz="2400" dirty="0"/>
              <a:t>democratically;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/>
              <a:t>i</a:t>
            </a:r>
            <a:r>
              <a:rPr lang="en-US" sz="2400" dirty="0" smtClean="0"/>
              <a:t>s </a:t>
            </a:r>
            <a:r>
              <a:rPr lang="en-US" sz="2400" dirty="0"/>
              <a:t>representative of all residents in </a:t>
            </a:r>
            <a:r>
              <a:rPr lang="en-US" sz="2400" dirty="0" smtClean="0"/>
              <a:t>the development</a:t>
            </a:r>
            <a:r>
              <a:rPr lang="en-US" sz="2400" dirty="0"/>
              <a:t>; and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is </a:t>
            </a:r>
            <a:r>
              <a:rPr lang="en-US" sz="2400" i="1" dirty="0"/>
              <a:t>completely independent </a:t>
            </a:r>
            <a:r>
              <a:rPr lang="en-US" sz="2400" dirty="0"/>
              <a:t>of </a:t>
            </a:r>
            <a:r>
              <a:rPr lang="en-US" sz="2400" dirty="0" smtClean="0"/>
              <a:t>owners, management</a:t>
            </a:r>
            <a:r>
              <a:rPr lang="en-US" sz="2400" dirty="0"/>
              <a:t>, and their representatives.</a:t>
            </a:r>
          </a:p>
        </p:txBody>
      </p:sp>
    </p:spTree>
    <p:extLst>
      <p:ext uri="{BB962C8B-B14F-4D97-AF65-F5344CB8AC3E}">
        <p14:creationId xmlns:p14="http://schemas.microsoft.com/office/powerpoint/2010/main" val="204260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Legitimate Resident Council (Cont.)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194729" indent="0">
              <a:buNone/>
            </a:pPr>
            <a:r>
              <a:rPr lang="en-US" sz="2400" dirty="0" smtClean="0"/>
              <a:t>Legitimate Resident Councils MUST HAVE:</a:t>
            </a:r>
          </a:p>
          <a:p>
            <a:pPr marL="194729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Written procedures and by-laws for elections;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To be eligible to vote, a resident must be on the lease and be at least 18 years old OR the head of a household.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Must have recall procedure in by-laws. Recall elections can be called by 10% of voting membership</a:t>
            </a:r>
            <a:endParaRPr lang="en-US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At least </a:t>
            </a:r>
            <a:r>
              <a:rPr lang="en-US" sz="2400" u="sng" dirty="0" smtClean="0"/>
              <a:t>5 elected board members</a:t>
            </a:r>
            <a:r>
              <a:rPr lang="en-US" sz="2400" dirty="0" smtClean="0"/>
              <a:t>, chosen democratically, at least </a:t>
            </a:r>
            <a:r>
              <a:rPr lang="en-US" sz="2400" u="sng" dirty="0" smtClean="0"/>
              <a:t>every 3 years.</a:t>
            </a:r>
          </a:p>
        </p:txBody>
      </p:sp>
    </p:spTree>
    <p:extLst>
      <p:ext uri="{BB962C8B-B14F-4D97-AF65-F5344CB8AC3E}">
        <p14:creationId xmlns:p14="http://schemas.microsoft.com/office/powerpoint/2010/main" val="253246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Recognition of Legitimate Resident Councils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94729" indent="0">
              <a:buNone/>
            </a:pPr>
            <a:r>
              <a:rPr lang="en-US" sz="2800" dirty="0"/>
              <a:t>Owners of covered multifamily </a:t>
            </a:r>
            <a:r>
              <a:rPr lang="en-US" sz="2800" dirty="0" smtClean="0"/>
              <a:t>properties (DCHA) and their </a:t>
            </a:r>
            <a:r>
              <a:rPr lang="en-US" sz="2800" dirty="0"/>
              <a:t>agents must</a:t>
            </a:r>
            <a:r>
              <a:rPr lang="en-US" sz="2800" dirty="0" smtClean="0"/>
              <a:t>:</a:t>
            </a:r>
          </a:p>
          <a:p>
            <a:pPr marL="194729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R</a:t>
            </a:r>
            <a:r>
              <a:rPr lang="en-US" sz="2800" dirty="0" smtClean="0"/>
              <a:t>ecognize </a:t>
            </a:r>
            <a:r>
              <a:rPr lang="en-US" sz="2800" dirty="0"/>
              <a:t>legitimate tenant </a:t>
            </a:r>
            <a:r>
              <a:rPr lang="en-US" sz="2800" dirty="0" smtClean="0"/>
              <a:t>organizations; and</a:t>
            </a: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Give </a:t>
            </a:r>
            <a:r>
              <a:rPr lang="en-US" sz="2800" dirty="0"/>
              <a:t>reasonable consideration to </a:t>
            </a:r>
            <a:r>
              <a:rPr lang="en-US" sz="2800" dirty="0" smtClean="0"/>
              <a:t>concerns raised </a:t>
            </a:r>
            <a:r>
              <a:rPr lang="en-US" sz="2800" dirty="0"/>
              <a:t>by legitimate tenant organizations</a:t>
            </a:r>
          </a:p>
        </p:txBody>
      </p:sp>
    </p:spTree>
    <p:extLst>
      <p:ext uri="{BB962C8B-B14F-4D97-AF65-F5344CB8AC3E}">
        <p14:creationId xmlns:p14="http://schemas.microsoft.com/office/powerpoint/2010/main" val="3036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000" y="525000"/>
            <a:ext cx="9385200" cy="892591"/>
          </a:xfrm>
        </p:spPr>
        <p:txBody>
          <a:bodyPr/>
          <a:lstStyle/>
          <a:p>
            <a:r>
              <a:rPr lang="en-US" b="1" dirty="0" smtClean="0"/>
              <a:t>Enforcement under HUD Guidelines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1650248"/>
            <a:ext cx="10344727" cy="5009170"/>
          </a:xfrm>
        </p:spPr>
        <p:txBody>
          <a:bodyPr>
            <a:normAutofit/>
          </a:bodyPr>
          <a:lstStyle/>
          <a:p>
            <a:pPr marL="194729" indent="0">
              <a:buNone/>
            </a:pPr>
            <a:r>
              <a:rPr lang="en-US" sz="2000" dirty="0" smtClean="0"/>
              <a:t>If a DCHA housing provider violates the federal tenant right to organize, tenants </a:t>
            </a:r>
            <a:r>
              <a:rPr lang="en-US" sz="2000" dirty="0"/>
              <a:t>or tenant </a:t>
            </a:r>
            <a:r>
              <a:rPr lang="en-US" sz="2000" dirty="0" smtClean="0"/>
              <a:t>organizations </a:t>
            </a:r>
            <a:r>
              <a:rPr lang="en-US" sz="2000" dirty="0"/>
              <a:t>may file a written complaint with the local </a:t>
            </a:r>
            <a:r>
              <a:rPr lang="en-US" sz="2000" dirty="0" smtClean="0"/>
              <a:t>HUD office. </a:t>
            </a:r>
          </a:p>
          <a:p>
            <a:pPr marL="194729" indent="0">
              <a:buNone/>
            </a:pPr>
            <a:endParaRPr lang="en-US" sz="14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/>
              <a:t>HUD will investigate supporting evidence and will decide whether to pursue an enforcement action.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600" dirty="0" smtClean="0"/>
              <a:t>Owners or agents who violate the “Right to Organize” provisions may be sanctioned by HUD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/>
              <a:t>Debarment – A person or organization that is debarred is </a:t>
            </a:r>
            <a:r>
              <a:rPr lang="en-US" sz="1600" dirty="0" smtClean="0"/>
              <a:t>prohibited from </a:t>
            </a:r>
            <a:r>
              <a:rPr lang="en-US" sz="1600" dirty="0"/>
              <a:t>conducting business with any federal agency for a period </a:t>
            </a:r>
            <a:r>
              <a:rPr lang="en-US" sz="1600" dirty="0" smtClean="0"/>
              <a:t>of time</a:t>
            </a:r>
            <a:r>
              <a:rPr lang="en-US" sz="1600" dirty="0"/>
              <a:t>. Debarment for the most serious violations are </a:t>
            </a:r>
            <a:r>
              <a:rPr lang="en-US" sz="1600" dirty="0" smtClean="0"/>
              <a:t>usually imposed </a:t>
            </a:r>
            <a:r>
              <a:rPr lang="en-US" sz="1600" dirty="0"/>
              <a:t>for 3 years.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Suspension </a:t>
            </a:r>
            <a:r>
              <a:rPr lang="en-US" sz="1600" dirty="0"/>
              <a:t>– Suspension is a temporary action with the same </a:t>
            </a:r>
            <a:r>
              <a:rPr lang="en-US" sz="1600" dirty="0" smtClean="0"/>
              <a:t>effect as </a:t>
            </a:r>
            <a:r>
              <a:rPr lang="en-US" sz="1600" dirty="0"/>
              <a:t>debarment.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Limited </a:t>
            </a:r>
            <a:r>
              <a:rPr lang="en-US" sz="1600" dirty="0"/>
              <a:t>Denial of Participation – LDP generally excludes a </a:t>
            </a:r>
            <a:r>
              <a:rPr lang="en-US" sz="1600" dirty="0" smtClean="0"/>
              <a:t>party from </a:t>
            </a:r>
            <a:r>
              <a:rPr lang="en-US" sz="1600" dirty="0"/>
              <a:t>future participation from the federal program under </a:t>
            </a:r>
            <a:r>
              <a:rPr lang="en-US" sz="1600" dirty="0" smtClean="0"/>
              <a:t>which the cause </a:t>
            </a:r>
            <a:r>
              <a:rPr lang="en-US" sz="1600" dirty="0"/>
              <a:t>arose. It usually lasts 12 months. It can also be limited to </a:t>
            </a:r>
            <a:r>
              <a:rPr lang="en-US" sz="1600" dirty="0" smtClean="0"/>
              <a:t>a certain </a:t>
            </a:r>
            <a:r>
              <a:rPr lang="en-US" sz="1600" dirty="0"/>
              <a:t>geographic area.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600" dirty="0" smtClean="0"/>
              <a:t>Civil </a:t>
            </a:r>
            <a:r>
              <a:rPr lang="en-US" sz="1600" dirty="0"/>
              <a:t>Money Penalties – Fines imposed on owners, principals </a:t>
            </a:r>
            <a:r>
              <a:rPr lang="en-US" sz="1600" dirty="0" smtClean="0"/>
              <a:t>of owners </a:t>
            </a:r>
            <a:r>
              <a:rPr lang="en-US" sz="1600" dirty="0"/>
              <a:t>and agents who knowingly and materially fail to </a:t>
            </a:r>
            <a:r>
              <a:rPr lang="en-US" sz="1600" dirty="0" smtClean="0"/>
              <a:t>comply with any </a:t>
            </a:r>
            <a:r>
              <a:rPr lang="en-US" sz="1600" dirty="0"/>
              <a:t>of the provisions. The maximum fine is $37,500</a:t>
            </a:r>
            <a:r>
              <a:rPr lang="en-US" sz="160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b="1" u="sng" dirty="0" smtClean="0"/>
              <a:t>TENANTS ARE NOT ENTITLED TO DAMAGES UNDER THIS LAW</a:t>
            </a:r>
          </a:p>
          <a:p>
            <a:pPr marL="194729" indent="0">
              <a:buNone/>
            </a:pPr>
            <a:endParaRPr lang="en-US" dirty="0" smtClean="0"/>
          </a:p>
          <a:p>
            <a:pPr marL="194729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33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0000" y="525000"/>
            <a:ext cx="9385200" cy="827663"/>
          </a:xfrm>
        </p:spPr>
        <p:txBody>
          <a:bodyPr/>
          <a:lstStyle/>
          <a:p>
            <a:r>
              <a:rPr lang="en-US" dirty="0" smtClean="0"/>
              <a:t>Enforcement under DC Law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0000" y="1711321"/>
            <a:ext cx="9385200" cy="3881600"/>
          </a:xfrm>
        </p:spPr>
        <p:txBody>
          <a:bodyPr>
            <a:normAutofit/>
          </a:bodyPr>
          <a:lstStyle/>
          <a:p>
            <a:pPr marL="194729" indent="0">
              <a:buNone/>
            </a:pPr>
            <a:r>
              <a:rPr lang="en-US" sz="2000" dirty="0" smtClean="0"/>
              <a:t>If ANY housing provider in DC violates the DC tenant right to organize (including DCHA), tenants </a:t>
            </a:r>
            <a:r>
              <a:rPr lang="en-US" sz="2000" dirty="0"/>
              <a:t>or tenant </a:t>
            </a:r>
            <a:r>
              <a:rPr lang="en-US" sz="2000" dirty="0" smtClean="0"/>
              <a:t>organizations </a:t>
            </a:r>
            <a:r>
              <a:rPr lang="en-US" sz="2000" dirty="0"/>
              <a:t>may file suit under DC Code § 42–3505.06. </a:t>
            </a:r>
          </a:p>
          <a:p>
            <a:pPr marL="457200" lvl="0" indent="-346075">
              <a:spcBef>
                <a:spcPts val="1200"/>
              </a:spcBef>
              <a:buSzPct val="100000"/>
              <a:buChar char="❖"/>
            </a:pPr>
            <a:r>
              <a:rPr lang="en-US" sz="2000" dirty="0"/>
              <a:t>Civil fine of up to $10,000 PER VIOLATION</a:t>
            </a:r>
          </a:p>
          <a:p>
            <a:pPr marL="457200" lvl="0" indent="-346075">
              <a:buSzPct val="100000"/>
              <a:buChar char="❖"/>
            </a:pPr>
            <a:r>
              <a:rPr lang="en-US" sz="2000" dirty="0"/>
              <a:t>Suspension or revocation of business license or registration</a:t>
            </a:r>
          </a:p>
          <a:p>
            <a:pPr marL="914400" lvl="1" indent="-346075">
              <a:buSzPct val="100000"/>
              <a:buFont typeface="Wingdings" panose="05000000000000000000" pitchFamily="2" charset="2"/>
              <a:buChar char="v"/>
            </a:pPr>
            <a:r>
              <a:rPr lang="en-US" sz="2000" dirty="0"/>
              <a:t>Landlord cannot legally increase rent on any unit until registration is renewed </a:t>
            </a:r>
          </a:p>
          <a:p>
            <a:pPr marL="457200" lvl="0" indent="-346075">
              <a:buSzPct val="100000"/>
              <a:buChar char="❖"/>
            </a:pPr>
            <a:r>
              <a:rPr lang="en-US" sz="2000" dirty="0"/>
              <a:t>Court order demanding landlord respect the organizing rights of tenants</a:t>
            </a:r>
          </a:p>
          <a:p>
            <a:pPr marL="457200" lvl="0" indent="-346075">
              <a:buSzPct val="100000"/>
              <a:buChar char="❖"/>
            </a:pPr>
            <a:r>
              <a:rPr lang="en-US" sz="2000" b="1" u="sng" dirty="0" smtClean="0"/>
              <a:t>TENANTS ARE ENTITLED TO MONEY DAMAGES UNDER DC LAW</a:t>
            </a:r>
            <a:endParaRPr lang="en-US" sz="2000" b="1" u="sng" dirty="0"/>
          </a:p>
          <a:p>
            <a:pPr marL="194729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18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828</Words>
  <Application>Microsoft Office PowerPoint</Application>
  <PresentationFormat>Widescreen</PresentationFormat>
  <Paragraphs>78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Lato</vt:lpstr>
      <vt:lpstr>Montserrat</vt:lpstr>
      <vt:lpstr>Wingdings</vt:lpstr>
      <vt:lpstr>Focus</vt:lpstr>
      <vt:lpstr>Know Your Rights:   Right to Organize in HUD-Assisted Housing</vt:lpstr>
      <vt:lpstr>Sources</vt:lpstr>
      <vt:lpstr>General Overview</vt:lpstr>
      <vt:lpstr>Protected Activities </vt:lpstr>
      <vt:lpstr>Legitimate Resident Council (Overview)</vt:lpstr>
      <vt:lpstr>Legitimate Resident Council (Cont.)</vt:lpstr>
      <vt:lpstr>Recognition of Legitimate Resident Councils</vt:lpstr>
      <vt:lpstr>Enforcement under HUD Guidelines</vt:lpstr>
      <vt:lpstr>Enforcement under DC Law</vt:lpstr>
      <vt:lpstr>Takeaways</vt:lpstr>
      <vt:lpstr>What should you do if you believe your landlord is violating your right to organize?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Your Rights:   Right to Organize in HUD-Assisted Housing</dc:title>
  <dc:creator>Kelechi Agbakwuru</dc:creator>
  <cp:lastModifiedBy>Kelechi Agbakwuru</cp:lastModifiedBy>
  <cp:revision>20</cp:revision>
  <dcterms:created xsi:type="dcterms:W3CDTF">2022-06-14T14:39:17Z</dcterms:created>
  <dcterms:modified xsi:type="dcterms:W3CDTF">2022-06-15T15:50:21Z</dcterms:modified>
</cp:coreProperties>
</file>