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40"/>
  </p:notesMasterIdLst>
  <p:handoutMasterIdLst>
    <p:handoutMasterId r:id="rId41"/>
  </p:handoutMasterIdLst>
  <p:sldIdLst>
    <p:sldId id="256" r:id="rId2"/>
    <p:sldId id="397" r:id="rId3"/>
    <p:sldId id="399" r:id="rId4"/>
    <p:sldId id="400" r:id="rId5"/>
    <p:sldId id="401" r:id="rId6"/>
    <p:sldId id="402" r:id="rId7"/>
    <p:sldId id="403" r:id="rId8"/>
    <p:sldId id="404" r:id="rId9"/>
    <p:sldId id="405" r:id="rId10"/>
    <p:sldId id="406" r:id="rId11"/>
    <p:sldId id="407" r:id="rId12"/>
    <p:sldId id="398" r:id="rId13"/>
    <p:sldId id="354" r:id="rId14"/>
    <p:sldId id="382" r:id="rId15"/>
    <p:sldId id="347" r:id="rId16"/>
    <p:sldId id="348" r:id="rId17"/>
    <p:sldId id="349" r:id="rId18"/>
    <p:sldId id="352" r:id="rId19"/>
    <p:sldId id="353" r:id="rId20"/>
    <p:sldId id="355" r:id="rId21"/>
    <p:sldId id="361" r:id="rId22"/>
    <p:sldId id="356" r:id="rId23"/>
    <p:sldId id="357" r:id="rId24"/>
    <p:sldId id="358" r:id="rId25"/>
    <p:sldId id="359" r:id="rId26"/>
    <p:sldId id="360" r:id="rId27"/>
    <p:sldId id="362" r:id="rId28"/>
    <p:sldId id="363" r:id="rId29"/>
    <p:sldId id="364" r:id="rId30"/>
    <p:sldId id="410" r:id="rId31"/>
    <p:sldId id="365" r:id="rId32"/>
    <p:sldId id="366" r:id="rId33"/>
    <p:sldId id="367" r:id="rId34"/>
    <p:sldId id="369" r:id="rId35"/>
    <p:sldId id="370" r:id="rId36"/>
    <p:sldId id="371" r:id="rId37"/>
    <p:sldId id="372" r:id="rId38"/>
    <p:sldId id="38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50"/>
  </p:normalViewPr>
  <p:slideViewPr>
    <p:cSldViewPr snapToGrid="0">
      <p:cViewPr varScale="1">
        <p:scale>
          <a:sx n="67" d="100"/>
          <a:sy n="67" d="100"/>
        </p:scale>
        <p:origin x="122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C43B746-9D70-4D26-90BE-D207BB768DB8}" type="datetimeFigureOut">
              <a:rPr lang="en-US" smtClean="0"/>
              <a:pPr/>
              <a:t>5/4/2020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F3B01B-CEF5-4CC4-BE1F-DC58BDF401DB}" type="slidenum">
              <a:rPr lang="en-US" smtClean="0"/>
              <a:pPr/>
              <a:t>‹#›</a:t>
            </a:fld>
            <a:endParaRPr lang="en-US"/>
          </a:p>
        </p:txBody>
      </p:sp>
    </p:spTree>
    <p:extLst>
      <p:ext uri="{BB962C8B-B14F-4D97-AF65-F5344CB8AC3E}">
        <p14:creationId xmlns:p14="http://schemas.microsoft.com/office/powerpoint/2010/main" val="4243024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B5714B-96F4-314F-B0D3-42C38EFFDAAE}" type="datetimeFigureOut">
              <a:rPr lang="en-US" smtClean="0"/>
              <a:pPr/>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8584A2-886F-2044-B025-C7EC47E28D03}" type="slidenum">
              <a:rPr lang="en-US" smtClean="0"/>
              <a:pPr/>
              <a:t>‹#›</a:t>
            </a:fld>
            <a:endParaRPr lang="en-US"/>
          </a:p>
        </p:txBody>
      </p:sp>
    </p:spTree>
    <p:extLst>
      <p:ext uri="{BB962C8B-B14F-4D97-AF65-F5344CB8AC3E}">
        <p14:creationId xmlns:p14="http://schemas.microsoft.com/office/powerpoint/2010/main" val="19668981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supremecourt.gov/opinions/09pdf/08-1470.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8584A2-886F-2044-B025-C7EC47E28D03}" type="slidenum">
              <a:rPr lang="en-US" smtClean="0"/>
              <a:pPr/>
              <a:t>1</a:t>
            </a:fld>
            <a:endParaRPr lang="en-US"/>
          </a:p>
        </p:txBody>
      </p:sp>
    </p:spTree>
    <p:extLst>
      <p:ext uri="{BB962C8B-B14F-4D97-AF65-F5344CB8AC3E}">
        <p14:creationId xmlns:p14="http://schemas.microsoft.com/office/powerpoint/2010/main" val="1521848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10</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1352076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11</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3334539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04F9D23-7AB9-D34C-8039-FC625C1A2536}" type="slidenum">
              <a:rPr lang="en-US"/>
              <a:pPr/>
              <a:t>12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This training is based upon the US </a:t>
            </a:r>
            <a:r>
              <a:rPr lang="en-US" err="1">
                <a:latin typeface="Arial" pitchFamily="30" charset="0"/>
                <a:ea typeface="ＭＳ Ｐゴシック" pitchFamily="30" charset="-128"/>
                <a:cs typeface="ＭＳ Ｐゴシック" pitchFamily="30" charset="-128"/>
              </a:rPr>
              <a:t>constituion</a:t>
            </a:r>
            <a:r>
              <a:rPr lang="en-US">
                <a:latin typeface="Arial" pitchFamily="30" charset="0"/>
                <a:ea typeface="ＭＳ Ｐゴシック" pitchFamily="30" charset="-128"/>
                <a:cs typeface="ＭＳ Ｐゴシック" pitchFamily="30" charset="-128"/>
              </a:rPr>
              <a:t> unless specifically noted.  This means</a:t>
            </a:r>
            <a:r>
              <a:rPr lang="en-US" baseline="0">
                <a:latin typeface="Arial" pitchFamily="30" charset="0"/>
                <a:ea typeface="ＭＳ Ｐゴシック" pitchFamily="30" charset="-128"/>
                <a:cs typeface="ＭＳ Ｐゴシック" pitchFamily="30" charset="-128"/>
              </a:rPr>
              <a:t> the info you learn </a:t>
            </a:r>
            <a:r>
              <a:rPr lang="en-US" baseline="0" err="1">
                <a:latin typeface="Arial" pitchFamily="30" charset="0"/>
                <a:ea typeface="ＭＳ Ｐゴシック" pitchFamily="30" charset="-128"/>
                <a:cs typeface="ＭＳ Ｐゴシック" pitchFamily="30" charset="-128"/>
              </a:rPr>
              <a:t>tonite</a:t>
            </a:r>
            <a:r>
              <a:rPr lang="en-US" baseline="0">
                <a:latin typeface="Arial" pitchFamily="30" charset="0"/>
                <a:ea typeface="ＭＳ Ｐゴシック" pitchFamily="30" charset="-128"/>
                <a:cs typeface="ＭＳ Ｐゴシック" pitchFamily="30" charset="-128"/>
              </a:rPr>
              <a:t> will apply in any state or US territory you may visit.  Some states have specific laws that may be different than the U.S. standard, so you may want to do some research as to any state law differences.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THESE ARE THE THREE MOST IMPORTANT THINGS YOU’LL LEARN TONIGHT</a:t>
            </a: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charset="0"/>
                <a:ea typeface="ＭＳ Ｐゴシック" charset="-128"/>
                <a:cs typeface="ＭＳ Ｐゴシック" charset="-128"/>
              </a:rPr>
              <a:t>These are “fundamental” rights protected by the Constitution,</a:t>
            </a:r>
            <a:r>
              <a:rPr lang="en-US" baseline="0">
                <a:latin typeface="Arial" charset="0"/>
                <a:ea typeface="ＭＳ Ｐゴシック" charset="-128"/>
                <a:cs typeface="ＭＳ Ｐゴシック" charset="-128"/>
              </a:rPr>
              <a:t> regardless of whether or not you are citizen. You don’t use them, you lose them…</a:t>
            </a:r>
            <a:endParaRPr lang="en-US">
              <a:latin typeface="Arial" pitchFamily="33" charset="0"/>
              <a:ea typeface="ＭＳ Ｐゴシック" pitchFamily="33" charset="-128"/>
              <a:cs typeface="ＭＳ Ｐゴシック" pitchFamily="33" charset="-128"/>
            </a:endParaRP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5</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 amendment right to remain silent - otherwise known as the right against self-incrimination.  </a:t>
            </a:r>
            <a:r>
              <a:rPr lang="en-US" baseline="0" err="1">
                <a:latin typeface="Arial" charset="0"/>
                <a:ea typeface="ＭＳ Ｐゴシック" charset="-128"/>
                <a:cs typeface="ＭＳ Ｐゴシック" charset="-128"/>
              </a:rPr>
              <a:t>Takin</a:t>
            </a:r>
            <a:r>
              <a:rPr lang="en-US" baseline="0">
                <a:latin typeface="Arial" charset="0"/>
                <a:ea typeface="ＭＳ Ｐゴシック" charset="-128"/>
                <a:cs typeface="ＭＳ Ｐゴシック" charset="-128"/>
              </a:rPr>
              <a:t>’ the 5</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4</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 amendment right to be free from “unreasonable searches and seizures.”  Your right to privacy.</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1</a:t>
            </a:r>
            <a:r>
              <a:rPr lang="en-US" baseline="30000">
                <a:latin typeface="Arial" charset="0"/>
                <a:ea typeface="ＭＳ Ｐゴシック" charset="-128"/>
                <a:cs typeface="ＭＳ Ｐゴシック" charset="-128"/>
              </a:rPr>
              <a:t>st</a:t>
            </a:r>
            <a:r>
              <a:rPr lang="en-US" baseline="0">
                <a:latin typeface="Arial" charset="0"/>
                <a:ea typeface="ＭＳ Ｐゴシック" charset="-128"/>
                <a:cs typeface="ＭＳ Ｐゴシック" charset="-128"/>
              </a:rPr>
              <a:t> amendment protects free speech, assembly, religion, etc.</a:t>
            </a:r>
          </a:p>
          <a:p>
            <a:pPr eaLnBrk="1" hangingPunct="1"/>
            <a:endParaRPr lang="en-US" baseline="0">
              <a:latin typeface="Arial" charset="0"/>
              <a:ea typeface="ＭＳ Ｐゴシック" charset="-128"/>
              <a:cs typeface="ＭＳ Ｐゴシック" charset="-128"/>
            </a:endParaRP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 </a:t>
            </a:r>
          </a:p>
        </p:txBody>
      </p:sp>
    </p:spTree>
    <p:extLst>
      <p:ext uri="{BB962C8B-B14F-4D97-AF65-F5344CB8AC3E}">
        <p14:creationId xmlns:p14="http://schemas.microsoft.com/office/powerpoint/2010/main" val="1668470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ECC5540A-4EF0-1843-854B-5BC3BCC12893}" type="slidenum">
              <a:rPr lang="en-US"/>
              <a:pPr/>
              <a:t>13</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The only way they can suspend the Const. is to declare </a:t>
            </a:r>
            <a:r>
              <a:rPr lang="en-US" err="1">
                <a:latin typeface="Arial" pitchFamily="30" charset="0"/>
                <a:ea typeface="ＭＳ Ｐゴシック" pitchFamily="30" charset="-128"/>
                <a:cs typeface="ＭＳ Ｐゴシック" pitchFamily="30" charset="-128"/>
              </a:rPr>
              <a:t>marshall</a:t>
            </a:r>
            <a:r>
              <a:rPr lang="en-US">
                <a:latin typeface="Arial" pitchFamily="30" charset="0"/>
                <a:ea typeface="ＭＳ Ｐゴシック" pitchFamily="30" charset="-128"/>
                <a:cs typeface="ＭＳ Ｐゴシック" pitchFamily="30" charset="-128"/>
              </a:rPr>
              <a:t> law. This would have to be an Act of Congress verified by Pres.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Often asked about Marshall Law—must be declared by congress and has only happened twice in US history</a:t>
            </a: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699255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04F9D23-7AB9-D34C-8039-FC625C1A2536}" type="slidenum">
              <a:rPr lang="en-US"/>
              <a:pPr/>
              <a:t>14</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This training is based upon the US </a:t>
            </a:r>
            <a:r>
              <a:rPr lang="en-US" err="1">
                <a:latin typeface="Arial" pitchFamily="30" charset="0"/>
                <a:ea typeface="ＭＳ Ｐゴシック" pitchFamily="30" charset="-128"/>
                <a:cs typeface="ＭＳ Ｐゴシック" pitchFamily="30" charset="-128"/>
              </a:rPr>
              <a:t>constituion</a:t>
            </a:r>
            <a:r>
              <a:rPr lang="en-US">
                <a:latin typeface="Arial" pitchFamily="30" charset="0"/>
                <a:ea typeface="ＭＳ Ｐゴシック" pitchFamily="30" charset="-128"/>
                <a:cs typeface="ＭＳ Ｐゴシック" pitchFamily="30" charset="-128"/>
              </a:rPr>
              <a:t> unless specifically noted.  This means</a:t>
            </a:r>
            <a:r>
              <a:rPr lang="en-US" baseline="0">
                <a:latin typeface="Arial" pitchFamily="30" charset="0"/>
                <a:ea typeface="ＭＳ Ｐゴシック" pitchFamily="30" charset="-128"/>
                <a:cs typeface="ＭＳ Ｐゴシック" pitchFamily="30" charset="-128"/>
              </a:rPr>
              <a:t> the info you learn </a:t>
            </a:r>
            <a:r>
              <a:rPr lang="en-US" baseline="0" err="1">
                <a:latin typeface="Arial" pitchFamily="30" charset="0"/>
                <a:ea typeface="ＭＳ Ｐゴシック" pitchFamily="30" charset="-128"/>
                <a:cs typeface="ＭＳ Ｐゴシック" pitchFamily="30" charset="-128"/>
              </a:rPr>
              <a:t>tonite</a:t>
            </a:r>
            <a:r>
              <a:rPr lang="en-US" baseline="0">
                <a:latin typeface="Arial" pitchFamily="30" charset="0"/>
                <a:ea typeface="ＭＳ Ｐゴシック" pitchFamily="30" charset="-128"/>
                <a:cs typeface="ＭＳ Ｐゴシック" pitchFamily="30" charset="-128"/>
              </a:rPr>
              <a:t> will apply in any state or US territory you may visit.  Some states have specific laws that may be different than the U.S. standard, so you may want to do some research as to any state law differences.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THESE ARE THE THREE MOST IMPORTANT THINGS YOU’LL LEARN TONIGHT</a:t>
            </a: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charset="0"/>
                <a:ea typeface="ＭＳ Ｐゴシック" charset="-128"/>
                <a:cs typeface="ＭＳ Ｐゴシック" charset="-128"/>
              </a:rPr>
              <a:t>These are “fundamental” rights protected by the Constitution,</a:t>
            </a:r>
            <a:r>
              <a:rPr lang="en-US" baseline="0">
                <a:latin typeface="Arial" charset="0"/>
                <a:ea typeface="ＭＳ Ｐゴシック" charset="-128"/>
                <a:cs typeface="ＭＳ Ｐゴシック" charset="-128"/>
              </a:rPr>
              <a:t> regardless of whether or not you are citizen. You don’t use them, you lose them…</a:t>
            </a:r>
            <a:endParaRPr lang="en-US">
              <a:latin typeface="Arial" pitchFamily="33" charset="0"/>
              <a:ea typeface="ＭＳ Ｐゴシック" pitchFamily="33" charset="-128"/>
              <a:cs typeface="ＭＳ Ｐゴシック" pitchFamily="33" charset="-128"/>
            </a:endParaRP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5</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 amendment right to remain silent - otherwise known as the right against self-incrimination.  </a:t>
            </a:r>
            <a:r>
              <a:rPr lang="en-US" baseline="0" err="1">
                <a:latin typeface="Arial" charset="0"/>
                <a:ea typeface="ＭＳ Ｐゴシック" charset="-128"/>
                <a:cs typeface="ＭＳ Ｐゴシック" charset="-128"/>
              </a:rPr>
              <a:t>Takin</a:t>
            </a:r>
            <a:r>
              <a:rPr lang="en-US" baseline="0">
                <a:latin typeface="Arial" charset="0"/>
                <a:ea typeface="ＭＳ Ｐゴシック" charset="-128"/>
                <a:cs typeface="ＭＳ Ｐゴシック" charset="-128"/>
              </a:rPr>
              <a:t>’ the 5</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4</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 amendment right to be free from “unreasonable searches and seizures.”  Your right to privacy.</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1</a:t>
            </a:r>
            <a:r>
              <a:rPr lang="en-US" baseline="30000">
                <a:latin typeface="Arial" charset="0"/>
                <a:ea typeface="ＭＳ Ｐゴシック" charset="-128"/>
                <a:cs typeface="ＭＳ Ｐゴシック" charset="-128"/>
              </a:rPr>
              <a:t>st</a:t>
            </a:r>
            <a:r>
              <a:rPr lang="en-US" baseline="0">
                <a:latin typeface="Arial" charset="0"/>
                <a:ea typeface="ＭＳ Ｐゴシック" charset="-128"/>
                <a:cs typeface="ＭＳ Ｐゴシック" charset="-128"/>
              </a:rPr>
              <a:t> amendment protects free speech, assembly, religion, etc.</a:t>
            </a:r>
          </a:p>
          <a:p>
            <a:pPr eaLnBrk="1" hangingPunct="1"/>
            <a:endParaRPr lang="en-US" baseline="0">
              <a:latin typeface="Arial" charset="0"/>
              <a:ea typeface="ＭＳ Ｐゴシック" charset="-128"/>
              <a:cs typeface="ＭＳ Ｐゴシック" charset="-128"/>
            </a:endParaRP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 </a:t>
            </a:r>
          </a:p>
        </p:txBody>
      </p:sp>
    </p:spTree>
    <p:extLst>
      <p:ext uri="{BB962C8B-B14F-4D97-AF65-F5344CB8AC3E}">
        <p14:creationId xmlns:p14="http://schemas.microsoft.com/office/powerpoint/2010/main" val="3115777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9BAE045-B849-0B46-AF3B-5A4E4A0DF67A}" type="slidenum">
              <a:rPr lang="en-US"/>
              <a:pPr/>
              <a:t>15</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You never ever ever have to answer ANY question put</a:t>
            </a:r>
            <a:r>
              <a:rPr lang="en-US" baseline="0">
                <a:latin typeface="Arial" pitchFamily="30" charset="0"/>
                <a:ea typeface="ＭＳ Ｐゴシック" pitchFamily="30" charset="-128"/>
                <a:cs typeface="ＭＳ Ｐゴシック" pitchFamily="30" charset="-128"/>
              </a:rPr>
              <a:t> to you by anyone unless it is a judge asking you a question in a courtroom.  Any other encounter, you have a right to refuse to answer.</a:t>
            </a:r>
            <a:endParaRPr lang="en-US">
              <a:latin typeface="Arial" pitchFamily="30" charset="0"/>
              <a:ea typeface="ＭＳ Ｐゴシック" pitchFamily="30" charset="-128"/>
              <a:cs typeface="ＭＳ Ｐゴシック" pitchFamily="30" charset="-128"/>
            </a:endParaRPr>
          </a:p>
          <a:p>
            <a:pPr eaLnBrk="1" hangingPunct="1"/>
            <a:r>
              <a:rPr lang="en-US">
                <a:latin typeface="Arial" pitchFamily="30" charset="0"/>
                <a:ea typeface="ＭＳ Ｐゴシック" pitchFamily="30" charset="-128"/>
                <a:cs typeface="ＭＳ Ｐゴシック" pitchFamily="30" charset="-128"/>
              </a:rPr>
              <a:t>Invocation of 5</a:t>
            </a:r>
            <a:r>
              <a:rPr lang="en-US" baseline="30000">
                <a:latin typeface="Arial" pitchFamily="30" charset="0"/>
                <a:ea typeface="ＭＳ Ｐゴシック" pitchFamily="30" charset="-128"/>
                <a:cs typeface="ＭＳ Ｐゴシック" pitchFamily="30" charset="-128"/>
              </a:rPr>
              <a:t>th</a:t>
            </a:r>
            <a:r>
              <a:rPr lang="en-US">
                <a:latin typeface="Arial" pitchFamily="30" charset="0"/>
                <a:ea typeface="ＭＳ Ｐゴシック" pitchFamily="30" charset="-128"/>
                <a:cs typeface="ＭＳ Ｐゴシック" pitchFamily="30" charset="-128"/>
              </a:rPr>
              <a:t> amendment rights--It’s the law.   Anything</a:t>
            </a:r>
            <a:r>
              <a:rPr lang="en-US" baseline="0">
                <a:latin typeface="Arial" pitchFamily="30" charset="0"/>
                <a:ea typeface="ＭＳ Ｐゴシック" pitchFamily="30" charset="-128"/>
                <a:cs typeface="ＭＳ Ｐゴシック" pitchFamily="30" charset="-128"/>
              </a:rPr>
              <a:t> you say can and will be used against you, always better to not say anything then to lie or snitch on yourself.</a:t>
            </a:r>
            <a:endParaRPr lang="en-US">
              <a:latin typeface="Arial" pitchFamily="30" charset="0"/>
              <a:ea typeface="ＭＳ Ｐゴシック" pitchFamily="30" charset="-128"/>
              <a:cs typeface="ＭＳ Ｐゴシック" pitchFamily="30" charset="-128"/>
            </a:endParaRPr>
          </a:p>
          <a:p>
            <a:pPr eaLnBrk="1" hangingPunct="1"/>
            <a:r>
              <a:rPr lang="en-US">
                <a:latin typeface="Arial" pitchFamily="30" charset="0"/>
                <a:ea typeface="ＭＳ Ｐゴシック" pitchFamily="30" charset="-128"/>
                <a:cs typeface="ＭＳ Ｐゴシック" pitchFamily="30" charset="-128"/>
              </a:rPr>
              <a:t>-Staying silent</a:t>
            </a:r>
            <a:r>
              <a:rPr lang="en-US" baseline="0">
                <a:latin typeface="Arial" pitchFamily="30" charset="0"/>
                <a:ea typeface="ＭＳ Ｐゴシック" pitchFamily="30" charset="-128"/>
                <a:cs typeface="ＭＳ Ｐゴシック" pitchFamily="30" charset="-128"/>
              </a:rPr>
              <a:t> cannot be used to imply that you’re guilty of anything. </a:t>
            </a:r>
            <a:endParaRPr lang="en-US">
              <a:latin typeface="Arial" pitchFamily="30" charset="0"/>
              <a:ea typeface="ＭＳ Ｐゴシック" pitchFamily="30" charset="-128"/>
              <a:cs typeface="ＭＳ Ｐゴシック" pitchFamily="30" charset="-128"/>
            </a:endParaRP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2076442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01E022D-EDC4-0244-89BF-8CDC99639F0A}" type="slidenum">
              <a:rPr lang="en-US"/>
              <a:pPr/>
              <a:t>16</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buFontTx/>
              <a:buNone/>
            </a:pPr>
            <a:r>
              <a:rPr lang="en-US">
                <a:latin typeface="Arial" pitchFamily="30" charset="0"/>
                <a:ea typeface="ＭＳ Ｐゴシック" pitchFamily="30" charset="-128"/>
                <a:cs typeface="ＭＳ Ｐゴシック" pitchFamily="30" charset="-128"/>
              </a:rPr>
              <a:t>-</a:t>
            </a:r>
            <a:r>
              <a:rPr lang="en-US" baseline="0">
                <a:latin typeface="Arial" pitchFamily="30" charset="0"/>
                <a:ea typeface="ＭＳ Ｐゴシック" pitchFamily="30" charset="-128"/>
                <a:cs typeface="ＭＳ Ｐゴシック" pitchFamily="30" charset="-128"/>
              </a:rPr>
              <a:t> </a:t>
            </a:r>
            <a:r>
              <a:rPr lang="en-US">
                <a:latin typeface="Arial" pitchFamily="30" charset="0"/>
                <a:ea typeface="ＭＳ Ｐゴシック" pitchFamily="30" charset="-128"/>
                <a:cs typeface="ＭＳ Ｐゴシック" pitchFamily="30" charset="-128"/>
              </a:rPr>
              <a:t>4</a:t>
            </a:r>
            <a:r>
              <a:rPr lang="en-US" baseline="30000">
                <a:latin typeface="Arial" pitchFamily="30" charset="0"/>
                <a:ea typeface="ＭＳ Ｐゴシック" pitchFamily="30" charset="-128"/>
                <a:cs typeface="ＭＳ Ｐゴシック" pitchFamily="30" charset="-128"/>
              </a:rPr>
              <a:t>th</a:t>
            </a:r>
            <a:r>
              <a:rPr lang="en-US">
                <a:latin typeface="Arial" pitchFamily="30" charset="0"/>
                <a:ea typeface="ＭＳ Ｐゴシック" pitchFamily="30" charset="-128"/>
                <a:cs typeface="ＭＳ Ｐゴシック" pitchFamily="30" charset="-128"/>
              </a:rPr>
              <a:t> Amend right to privacy – to be free from “</a:t>
            </a:r>
            <a:r>
              <a:rPr lang="en-US" err="1">
                <a:latin typeface="Arial" pitchFamily="30" charset="0"/>
                <a:ea typeface="ＭＳ Ｐゴシック" pitchFamily="30" charset="-128"/>
                <a:cs typeface="ＭＳ Ｐゴシック" pitchFamily="30" charset="-128"/>
              </a:rPr>
              <a:t>unreas</a:t>
            </a:r>
            <a:r>
              <a:rPr lang="en-US">
                <a:latin typeface="Arial" pitchFamily="30" charset="0"/>
                <a:ea typeface="ＭＳ Ｐゴシック" pitchFamily="30" charset="-128"/>
                <a:cs typeface="ＭＳ Ｐゴシック" pitchFamily="30" charset="-128"/>
              </a:rPr>
              <a:t>” S&amp;S: </a:t>
            </a:r>
          </a:p>
          <a:p>
            <a:pPr eaLnBrk="1" hangingPunct="1">
              <a:buFontTx/>
              <a:buChar char="-"/>
            </a:pPr>
            <a:r>
              <a:rPr lang="en-US">
                <a:latin typeface="Arial" pitchFamily="30" charset="0"/>
                <a:ea typeface="ＭＳ Ｐゴシック" pitchFamily="30" charset="-128"/>
                <a:cs typeface="ＭＳ Ｐゴシック" pitchFamily="30" charset="-128"/>
              </a:rPr>
              <a:t> Old adage: “Your home is your castle”</a:t>
            </a:r>
          </a:p>
          <a:p>
            <a:pPr eaLnBrk="1" hangingPunct="1">
              <a:buFontTx/>
              <a:buChar char="-"/>
            </a:pPr>
            <a:r>
              <a:rPr lang="en-US">
                <a:latin typeface="Arial" pitchFamily="30" charset="0"/>
                <a:ea typeface="ＭＳ Ｐゴシック" pitchFamily="30" charset="-128"/>
                <a:cs typeface="ＭＳ Ｐゴシック" pitchFamily="30" charset="-128"/>
              </a:rPr>
              <a:t> </a:t>
            </a: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569574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01E022D-EDC4-0244-89BF-8CDC99639F0A}" type="slidenum">
              <a:rPr lang="en-US"/>
              <a:pPr/>
              <a:t>17</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buFontTx/>
              <a:buNone/>
            </a:pPr>
            <a:r>
              <a:rPr lang="en-US">
                <a:latin typeface="Arial" pitchFamily="30" charset="0"/>
                <a:ea typeface="ＭＳ Ｐゴシック" pitchFamily="30" charset="-128"/>
                <a:cs typeface="ＭＳ Ｐゴシック" pitchFamily="30" charset="-128"/>
              </a:rPr>
              <a:t>-</a:t>
            </a:r>
            <a:r>
              <a:rPr lang="en-US" baseline="0">
                <a:latin typeface="Arial" pitchFamily="30" charset="0"/>
                <a:ea typeface="ＭＳ Ｐゴシック" pitchFamily="30" charset="-128"/>
                <a:cs typeface="ＭＳ Ｐゴシック" pitchFamily="30" charset="-128"/>
              </a:rPr>
              <a:t> </a:t>
            </a:r>
            <a:r>
              <a:rPr lang="en-US">
                <a:latin typeface="Arial" pitchFamily="30" charset="0"/>
                <a:ea typeface="ＭＳ Ｐゴシック" pitchFamily="30" charset="-128"/>
                <a:cs typeface="ＭＳ Ｐゴシック" pitchFamily="30" charset="-128"/>
              </a:rPr>
              <a:t>4</a:t>
            </a:r>
            <a:r>
              <a:rPr lang="en-US" baseline="30000">
                <a:latin typeface="Arial" pitchFamily="30" charset="0"/>
                <a:ea typeface="ＭＳ Ｐゴシック" pitchFamily="30" charset="-128"/>
                <a:cs typeface="ＭＳ Ｐゴシック" pitchFamily="30" charset="-128"/>
              </a:rPr>
              <a:t>th</a:t>
            </a:r>
            <a:r>
              <a:rPr lang="en-US">
                <a:latin typeface="Arial" pitchFamily="30" charset="0"/>
                <a:ea typeface="ＭＳ Ｐゴシック" pitchFamily="30" charset="-128"/>
                <a:cs typeface="ＭＳ Ｐゴシック" pitchFamily="30" charset="-128"/>
              </a:rPr>
              <a:t> Amend right to privacy – to be free from “</a:t>
            </a:r>
            <a:r>
              <a:rPr lang="en-US" err="1">
                <a:latin typeface="Arial" pitchFamily="30" charset="0"/>
                <a:ea typeface="ＭＳ Ｐゴシック" pitchFamily="30" charset="-128"/>
                <a:cs typeface="ＭＳ Ｐゴシック" pitchFamily="30" charset="-128"/>
              </a:rPr>
              <a:t>unreas</a:t>
            </a:r>
            <a:r>
              <a:rPr lang="en-US">
                <a:latin typeface="Arial" pitchFamily="30" charset="0"/>
                <a:ea typeface="ＭＳ Ｐゴシック" pitchFamily="30" charset="-128"/>
                <a:cs typeface="ＭＳ Ｐゴシック" pitchFamily="30" charset="-128"/>
              </a:rPr>
              <a:t>” S&amp;S: </a:t>
            </a:r>
          </a:p>
          <a:p>
            <a:pPr eaLnBrk="1" hangingPunct="1">
              <a:buFontTx/>
              <a:buChar char="-"/>
            </a:pPr>
            <a:r>
              <a:rPr lang="en-US">
                <a:latin typeface="Arial" pitchFamily="30" charset="0"/>
                <a:ea typeface="ＭＳ Ｐゴシック" pitchFamily="30" charset="-128"/>
                <a:cs typeface="ＭＳ Ｐゴシック" pitchFamily="30" charset="-128"/>
              </a:rPr>
              <a:t> Old adage: “Your home is your castle”</a:t>
            </a:r>
          </a:p>
          <a:p>
            <a:pPr eaLnBrk="1" hangingPunct="1">
              <a:buFontTx/>
              <a:buChar char="-"/>
            </a:pPr>
            <a:r>
              <a:rPr lang="en-US">
                <a:latin typeface="Arial" pitchFamily="30" charset="0"/>
                <a:ea typeface="ＭＳ Ｐゴシック" pitchFamily="30" charset="-128"/>
                <a:cs typeface="ＭＳ Ｐゴシック" pitchFamily="30" charset="-128"/>
              </a:rPr>
              <a:t> You always have the right to deny someone</a:t>
            </a:r>
            <a:r>
              <a:rPr lang="en-US" baseline="0">
                <a:latin typeface="Arial" pitchFamily="30" charset="0"/>
                <a:ea typeface="ＭＳ Ｐゴシック" pitchFamily="30" charset="-128"/>
                <a:cs typeface="ＭＳ Ｐゴシック" pitchFamily="30" charset="-128"/>
              </a:rPr>
              <a:t> access to your home.  They cannot just waltz in unless one of the exceptions applies. </a:t>
            </a:r>
            <a:endParaRPr lang="en-US">
              <a:latin typeface="Arial" pitchFamily="30" charset="0"/>
              <a:ea typeface="ＭＳ Ｐゴシック" pitchFamily="30" charset="-128"/>
              <a:cs typeface="ＭＳ Ｐゴシック" pitchFamily="30" charset="-128"/>
            </a:endParaRPr>
          </a:p>
          <a:p>
            <a:pPr eaLnBrk="1" hangingPunct="1"/>
            <a:r>
              <a:rPr lang="en-US" baseline="0">
                <a:latin typeface="Arial" pitchFamily="30" charset="0"/>
                <a:ea typeface="ＭＳ Ｐゴシック" pitchFamily="30" charset="-128"/>
                <a:cs typeface="ＭＳ Ｐゴシック" pitchFamily="30" charset="-128"/>
              </a:rPr>
              <a:t> Never consent.  Even if they search anyway, you may have a legal defense that could get the evidence thrown out.  If you consent, nothing to fight about in court.  Repeat this phrase as often as needed (search of you, your car, your trunk, just keep repeating that phrase).</a:t>
            </a:r>
            <a:endParaRPr lang="en-US">
              <a:latin typeface="Arial" pitchFamily="30" charset="0"/>
              <a:ea typeface="ＭＳ Ｐゴシック" pitchFamily="30" charset="-128"/>
              <a:cs typeface="ＭＳ Ｐゴシック" pitchFamily="30" charset="-128"/>
            </a:endParaRPr>
          </a:p>
        </p:txBody>
      </p:sp>
    </p:spTree>
    <p:extLst>
      <p:ext uri="{BB962C8B-B14F-4D97-AF65-F5344CB8AC3E}">
        <p14:creationId xmlns:p14="http://schemas.microsoft.com/office/powerpoint/2010/main" val="1509277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01E022D-EDC4-0244-89BF-8CDC99639F0A}" type="slidenum">
              <a:rPr lang="en-US"/>
              <a:pPr/>
              <a:t>18</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lvl="1" eaLnBrk="1" hangingPunct="1">
              <a:buFontTx/>
              <a:buNone/>
            </a:pPr>
            <a:r>
              <a:rPr lang="en-US">
                <a:latin typeface="Arial" pitchFamily="30" charset="0"/>
                <a:ea typeface="ＭＳ Ｐゴシック" pitchFamily="30" charset="-128"/>
                <a:cs typeface="ＭＳ Ｐゴシック" pitchFamily="30" charset="-128"/>
              </a:rPr>
              <a:t>1) if they have a warrant – define warrant – a piece of paper signed by a judge with a date, time, what areas they can search, what they can seize.  If you give them permission to go beyond the scope of the warrant, they will.</a:t>
            </a:r>
          </a:p>
          <a:p>
            <a:pPr lvl="1" eaLnBrk="1" hangingPunct="1">
              <a:buFontTx/>
              <a:buNone/>
            </a:pPr>
            <a:endParaRPr lang="en-US">
              <a:latin typeface="Arial" pitchFamily="30" charset="0"/>
              <a:ea typeface="ＭＳ Ｐゴシック" pitchFamily="30" charset="-128"/>
              <a:cs typeface="ＭＳ Ｐゴシック" pitchFamily="30" charset="-128"/>
            </a:endParaRPr>
          </a:p>
          <a:p>
            <a:pPr lvl="1" eaLnBrk="1" hangingPunct="1">
              <a:buFontTx/>
              <a:buNone/>
            </a:pPr>
            <a:r>
              <a:rPr lang="en-US">
                <a:latin typeface="Arial" pitchFamily="30" charset="0"/>
                <a:ea typeface="ＭＳ Ｐゴシック" pitchFamily="30" charset="-128"/>
                <a:cs typeface="ＭＳ Ｐゴシック" pitchFamily="30" charset="-128"/>
              </a:rPr>
              <a:t>Limits to warrants include things like vehicles, outbuildings.  Make sure you</a:t>
            </a:r>
            <a:r>
              <a:rPr lang="en-US" baseline="0">
                <a:latin typeface="Arial" pitchFamily="30" charset="0"/>
                <a:ea typeface="ＭＳ Ｐゴシック" pitchFamily="30" charset="-128"/>
                <a:cs typeface="ＭＳ Ｐゴシック" pitchFamily="30" charset="-128"/>
              </a:rPr>
              <a:t> read the warrant</a:t>
            </a:r>
            <a:r>
              <a:rPr lang="en-US">
                <a:latin typeface="Arial" pitchFamily="30" charset="0"/>
                <a:ea typeface="ＭＳ Ｐゴシック" pitchFamily="30" charset="-128"/>
                <a:cs typeface="ＭＳ Ｐゴシック" pitchFamily="30" charset="-128"/>
              </a:rPr>
              <a:t> </a:t>
            </a:r>
          </a:p>
          <a:p>
            <a:pPr lvl="2" eaLnBrk="1" hangingPunct="1">
              <a:buFontTx/>
              <a:buChar char="-"/>
            </a:pPr>
            <a:r>
              <a:rPr lang="en-US">
                <a:latin typeface="Arial" pitchFamily="30" charset="0"/>
                <a:ea typeface="ＭＳ Ｐゴシック" pitchFamily="30" charset="-128"/>
                <a:cs typeface="ＭＳ Ｐゴシック" pitchFamily="30" charset="-128"/>
              </a:rPr>
              <a:t>If they’re going beyond the scope of the warrant, lay low and stay quiet and let your lawyer get it thrown out.</a:t>
            </a:r>
          </a:p>
          <a:p>
            <a:pPr lvl="2" eaLnBrk="1" hangingPunct="1">
              <a:buFontTx/>
              <a:buChar char="-"/>
            </a:pPr>
            <a:r>
              <a:rPr lang="en-US">
                <a:latin typeface="Arial" pitchFamily="30" charset="0"/>
                <a:ea typeface="ＭＳ Ｐゴシック" pitchFamily="30" charset="-128"/>
                <a:cs typeface="ＭＳ Ｐゴシック" pitchFamily="30" charset="-128"/>
              </a:rPr>
              <a:t>There is such a thing as a telephonic warrant, officers can search anything </a:t>
            </a:r>
            <a:r>
              <a:rPr lang="en-US" err="1">
                <a:latin typeface="Arial" pitchFamily="30" charset="0"/>
                <a:ea typeface="ＭＳ Ｐゴシック" pitchFamily="30" charset="-128"/>
                <a:cs typeface="ＭＳ Ｐゴシック" pitchFamily="30" charset="-128"/>
              </a:rPr>
              <a:t>w</a:t>
            </a:r>
            <a:r>
              <a:rPr lang="en-US">
                <a:latin typeface="Arial" pitchFamily="30" charset="0"/>
                <a:ea typeface="ＭＳ Ｐゴシック" pitchFamily="30" charset="-128"/>
                <a:cs typeface="ＭＳ Ｐゴシック" pitchFamily="30" charset="-128"/>
              </a:rPr>
              <a:t>/in your wingspan. </a:t>
            </a:r>
          </a:p>
          <a:p>
            <a:pPr lvl="3" eaLnBrk="1" hangingPunct="1">
              <a:buFontTx/>
              <a:buChar char="-"/>
            </a:pPr>
            <a:r>
              <a:rPr lang="en-US">
                <a:latin typeface="Arial" pitchFamily="30" charset="0"/>
                <a:ea typeface="ＭＳ Ｐゴシック" pitchFamily="30" charset="-128"/>
                <a:cs typeface="ＭＳ Ｐゴシック" pitchFamily="30" charset="-128"/>
              </a:rPr>
              <a:t>Ex: when an officer conducts a traffic stop, they can’t search your trunk w/o a warrant.  Cops are allowed to lie, so if they say they have a telephonic warrant, make them record it by audio or video</a:t>
            </a:r>
          </a:p>
        </p:txBody>
      </p:sp>
    </p:spTree>
    <p:extLst>
      <p:ext uri="{BB962C8B-B14F-4D97-AF65-F5344CB8AC3E}">
        <p14:creationId xmlns:p14="http://schemas.microsoft.com/office/powerpoint/2010/main" val="681199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01E022D-EDC4-0244-89BF-8CDC99639F0A}" type="slidenum">
              <a:rPr lang="en-US"/>
              <a:pPr/>
              <a:t>19</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buFontTx/>
              <a:buNone/>
            </a:pPr>
            <a:r>
              <a:rPr lang="en-US">
                <a:latin typeface="Arial" pitchFamily="30" charset="0"/>
                <a:ea typeface="ＭＳ Ｐゴシック" pitchFamily="30" charset="-128"/>
                <a:cs typeface="ＭＳ Ｐゴシック" pitchFamily="30" charset="-128"/>
              </a:rPr>
              <a:t>officers can search anything w/in your wingspan. </a:t>
            </a:r>
          </a:p>
          <a:p>
            <a:pPr lvl="3" eaLnBrk="1" hangingPunct="1">
              <a:buFontTx/>
              <a:buChar char="-"/>
            </a:pPr>
            <a:r>
              <a:rPr lang="en-US">
                <a:latin typeface="Arial" pitchFamily="30" charset="0"/>
                <a:ea typeface="ＭＳ Ｐゴシック" pitchFamily="30" charset="-128"/>
                <a:cs typeface="ＭＳ Ｐゴシック" pitchFamily="30" charset="-128"/>
              </a:rPr>
              <a:t>Ex: when an officer conducts a traffic stop, they can’t search your trunk w/o a warrant.  Cops are allowed to lie, so if they say they have a telephonic warrant, make them record it by audio or video</a:t>
            </a:r>
          </a:p>
          <a:p>
            <a:pPr lvl="1" eaLnBrk="1" hangingPunct="1">
              <a:buFontTx/>
              <a:buNone/>
            </a:pPr>
            <a:r>
              <a:rPr lang="en-US">
                <a:latin typeface="Arial" pitchFamily="30" charset="0"/>
                <a:ea typeface="ＭＳ Ｐゴシック" pitchFamily="30" charset="-128"/>
                <a:cs typeface="ＭＳ Ｐゴシック" pitchFamily="30" charset="-128"/>
              </a:rPr>
              <a:t>5) The Patriot Act – applies to federal agents only (FBI, ICE, etc.) and is only supposed to be used for the </a:t>
            </a:r>
            <a:r>
              <a:rPr lang="en-US" err="1">
                <a:latin typeface="Arial" pitchFamily="30" charset="0"/>
                <a:ea typeface="ＭＳ Ｐゴシック" pitchFamily="30" charset="-128"/>
                <a:cs typeface="ＭＳ Ｐゴシック" pitchFamily="30" charset="-128"/>
              </a:rPr>
              <a:t>ambiguos</a:t>
            </a:r>
            <a:r>
              <a:rPr lang="en-US" baseline="0">
                <a:latin typeface="Arial" pitchFamily="30" charset="0"/>
                <a:ea typeface="ＭＳ Ｐゴシック" pitchFamily="30" charset="-128"/>
                <a:cs typeface="ＭＳ Ｐゴシック" pitchFamily="30" charset="-128"/>
              </a:rPr>
              <a:t> “crimes of terrorism.” </a:t>
            </a:r>
          </a:p>
          <a:p>
            <a:pPr lvl="1" eaLnBrk="1" hangingPunct="1">
              <a:buFontTx/>
              <a:buNone/>
            </a:pPr>
            <a:r>
              <a:rPr lang="en-US">
                <a:latin typeface="Arial" pitchFamily="30" charset="0"/>
                <a:ea typeface="ＭＳ Ｐゴシック" pitchFamily="30" charset="-128"/>
                <a:cs typeface="ＭＳ Ｐゴシック" pitchFamily="30" charset="-128"/>
              </a:rPr>
              <a:t>Worst is the </a:t>
            </a:r>
            <a:r>
              <a:rPr lang="en-US" b="1">
                <a:latin typeface="Arial" pitchFamily="30" charset="0"/>
                <a:ea typeface="ＭＳ Ｐゴシック" pitchFamily="30" charset="-128"/>
                <a:cs typeface="ＭＳ Ｐゴシック" pitchFamily="30" charset="-128"/>
              </a:rPr>
              <a:t>sneak &amp; peek </a:t>
            </a:r>
            <a:r>
              <a:rPr lang="en-US">
                <a:latin typeface="Arial" pitchFamily="30" charset="0"/>
                <a:ea typeface="ＭＳ Ｐゴシック" pitchFamily="30" charset="-128"/>
                <a:cs typeface="ＭＳ Ｐゴシック" pitchFamily="30" charset="-128"/>
              </a:rPr>
              <a:t>provision which allows agents to enter your prop without a warrant, no judicial oversight, when </a:t>
            </a:r>
            <a:r>
              <a:rPr lang="en-US" err="1">
                <a:latin typeface="Arial" pitchFamily="30" charset="0"/>
                <a:ea typeface="ＭＳ Ｐゴシック" pitchFamily="30" charset="-128"/>
                <a:cs typeface="ＭＳ Ｐゴシック" pitchFamily="30" charset="-128"/>
              </a:rPr>
              <a:t>your’re</a:t>
            </a:r>
            <a:r>
              <a:rPr lang="en-US">
                <a:latin typeface="Arial" pitchFamily="30" charset="0"/>
                <a:ea typeface="ＭＳ Ｐゴシック" pitchFamily="30" charset="-128"/>
                <a:cs typeface="ＭＳ Ｐゴシック" pitchFamily="30" charset="-128"/>
              </a:rPr>
              <a:t> not home and go through everything without ever telling you they’ve been there.  Biggest threat to 4</a:t>
            </a:r>
            <a:r>
              <a:rPr lang="en-US" baseline="30000">
                <a:latin typeface="Arial" pitchFamily="30" charset="0"/>
                <a:ea typeface="ＭＳ Ｐゴシック" pitchFamily="30" charset="-128"/>
                <a:cs typeface="ＭＳ Ｐゴシック" pitchFamily="30" charset="-128"/>
              </a:rPr>
              <a:t>th</a:t>
            </a:r>
            <a:r>
              <a:rPr lang="en-US">
                <a:latin typeface="Arial" pitchFamily="30" charset="0"/>
                <a:ea typeface="ＭＳ Ｐゴシック" pitchFamily="30" charset="-128"/>
                <a:cs typeface="ＭＳ Ｐゴシック" pitchFamily="30" charset="-128"/>
              </a:rPr>
              <a:t> amendment in history.</a:t>
            </a:r>
          </a:p>
          <a:p>
            <a:pPr lvl="1" eaLnBrk="1" hangingPunct="1">
              <a:buFontTx/>
              <a:buNone/>
            </a:pPr>
            <a:r>
              <a:rPr lang="en-US">
                <a:latin typeface="Arial" pitchFamily="30" charset="0"/>
                <a:ea typeface="ＭＳ Ｐゴシック" pitchFamily="30" charset="-128"/>
                <a:cs typeface="ＭＳ Ｐゴシック" pitchFamily="30" charset="-128"/>
              </a:rPr>
              <a:t>Also, your electronic sources are more often subject to search with or without warrants. </a:t>
            </a:r>
          </a:p>
          <a:p>
            <a:pPr lvl="2" eaLnBrk="1" hangingPunct="1">
              <a:buFontTx/>
              <a:buChar char="-"/>
            </a:pPr>
            <a:r>
              <a:rPr lang="en-US">
                <a:latin typeface="Arial" pitchFamily="30" charset="0"/>
                <a:ea typeface="ＭＳ Ｐゴシック" pitchFamily="30" charset="-128"/>
                <a:cs typeface="ＭＳ Ｐゴシック" pitchFamily="30" charset="-128"/>
              </a:rPr>
              <a:t>The AETA (Animal Enterprise Terrorist Act) expanded spying if they have evidence that you </a:t>
            </a:r>
            <a:r>
              <a:rPr lang="en-US" i="1">
                <a:latin typeface="Arial" pitchFamily="30" charset="0"/>
                <a:ea typeface="ＭＳ Ｐゴシック" pitchFamily="30" charset="-128"/>
                <a:cs typeface="ＭＳ Ｐゴシック" pitchFamily="30" charset="-128"/>
              </a:rPr>
              <a:t>may</a:t>
            </a:r>
            <a:r>
              <a:rPr lang="en-US">
                <a:latin typeface="Arial" pitchFamily="30" charset="0"/>
                <a:ea typeface="ＭＳ Ｐゴシック" pitchFamily="30" charset="-128"/>
                <a:cs typeface="ＭＳ Ｐゴシック" pitchFamily="30" charset="-128"/>
              </a:rPr>
              <a:t> have info.</a:t>
            </a:r>
          </a:p>
          <a:p>
            <a:pPr lvl="2" eaLnBrk="1" hangingPunct="1">
              <a:buFontTx/>
              <a:buChar char="-"/>
            </a:pPr>
            <a:r>
              <a:rPr lang="en-US">
                <a:latin typeface="Arial" pitchFamily="30" charset="0"/>
                <a:ea typeface="ＭＳ Ｐゴシック" pitchFamily="30" charset="-128"/>
                <a:cs typeface="ＭＳ Ｐゴシック" pitchFamily="30" charset="-128"/>
              </a:rPr>
              <a:t>Warrantless spying occur under these </a:t>
            </a:r>
            <a:r>
              <a:rPr lang="en-US" err="1">
                <a:latin typeface="Arial" pitchFamily="30" charset="0"/>
                <a:ea typeface="ＭＳ Ｐゴシック" pitchFamily="30" charset="-128"/>
                <a:cs typeface="ＭＳ Ｐゴシック" pitchFamily="30" charset="-128"/>
              </a:rPr>
              <a:t>sneek</a:t>
            </a:r>
            <a:r>
              <a:rPr lang="en-US">
                <a:latin typeface="Arial" pitchFamily="30" charset="0"/>
                <a:ea typeface="ＭＳ Ｐゴシック" pitchFamily="30" charset="-128"/>
                <a:cs typeface="ＭＳ Ｐゴシック" pitchFamily="30" charset="-128"/>
              </a:rPr>
              <a:t> &amp; peek </a:t>
            </a:r>
          </a:p>
          <a:p>
            <a:pPr lvl="1" eaLnBrk="1" hangingPunct="1">
              <a:buFontTx/>
              <a:buChar char="-"/>
            </a:pPr>
            <a:r>
              <a:rPr lang="en-US">
                <a:latin typeface="Arial" pitchFamily="30" charset="0"/>
                <a:ea typeface="ＭＳ Ｐゴシック" pitchFamily="30" charset="-128"/>
                <a:cs typeface="ＭＳ Ｐゴシック" pitchFamily="30" charset="-128"/>
              </a:rPr>
              <a:t>Telephonic Warrant – they can now call in</a:t>
            </a:r>
          </a:p>
          <a:p>
            <a:pPr lvl="1" eaLnBrk="1" hangingPunct="1">
              <a:buFontTx/>
              <a:buChar char="-"/>
            </a:pPr>
            <a:r>
              <a:rPr lang="en-US">
                <a:latin typeface="Arial" pitchFamily="30" charset="0"/>
                <a:ea typeface="ＭＳ Ｐゴシック" pitchFamily="30" charset="-128"/>
                <a:cs typeface="ＭＳ Ｐゴシック" pitchFamily="30" charset="-128"/>
              </a:rPr>
              <a:t>Your cell phone is a GPS tracking device and they can listen to everything.  The only way to prevent this is to take out the battery.</a:t>
            </a:r>
          </a:p>
          <a:p>
            <a:pPr lvl="1" eaLnBrk="1" hangingPunct="1">
              <a:buFontTx/>
              <a:buChar char="-"/>
            </a:pPr>
            <a:r>
              <a:rPr lang="en-US">
                <a:latin typeface="Arial" pitchFamily="30" charset="0"/>
                <a:ea typeface="ＭＳ Ｐゴシック" pitchFamily="30" charset="-128"/>
                <a:cs typeface="ＭＳ Ｐゴシック" pitchFamily="30" charset="-128"/>
              </a:rPr>
              <a:t>You can use PGP encryption software that allows you to encrypt documents and emails</a:t>
            </a:r>
          </a:p>
          <a:p>
            <a:pPr lvl="1" eaLnBrk="1" hangingPunct="1">
              <a:buFontTx/>
              <a:buChar char="-"/>
            </a:pPr>
            <a:r>
              <a:rPr lang="en-US">
                <a:latin typeface="Arial" pitchFamily="30" charset="0"/>
                <a:ea typeface="ＭＳ Ｐゴシック" pitchFamily="30" charset="-128"/>
                <a:cs typeface="ＭＳ Ｐゴシック" pitchFamily="30" charset="-128"/>
              </a:rPr>
              <a:t>Cops ARE allowed to lie to you.   </a:t>
            </a:r>
          </a:p>
          <a:p>
            <a:pPr eaLnBrk="1" hangingPunct="1"/>
            <a:endParaRPr lang="en-US">
              <a:latin typeface="Arial" pitchFamily="30" charset="0"/>
              <a:ea typeface="ＭＳ Ｐゴシック" pitchFamily="30" charset="-128"/>
              <a:cs typeface="ＭＳ Ｐゴシック" pitchFamily="30" charset="-128"/>
            </a:endParaRPr>
          </a:p>
          <a:p>
            <a:pPr eaLnBrk="1" hangingPunct="1"/>
            <a:r>
              <a:rPr lang="en-US">
                <a:latin typeface="Arial" pitchFamily="30" charset="0"/>
                <a:ea typeface="ＭＳ Ｐゴシック" pitchFamily="30" charset="-128"/>
                <a:cs typeface="ＭＳ Ｐゴシック" pitchFamily="30" charset="-128"/>
              </a:rPr>
              <a:t>In OR, an MIP is an infraction, so if an officer detects any amount of alcohol in a minor they can be issued a MIP ticket.</a:t>
            </a:r>
          </a:p>
          <a:p>
            <a:pPr eaLnBrk="1" hangingPunct="1">
              <a:buFontTx/>
              <a:buChar char="-"/>
            </a:pPr>
            <a:r>
              <a:rPr lang="en-US">
                <a:latin typeface="Arial" pitchFamily="30" charset="0"/>
                <a:ea typeface="ＭＳ Ｐゴシック" pitchFamily="30" charset="-128"/>
                <a:cs typeface="ＭＳ Ｐゴシック" pitchFamily="30" charset="-128"/>
              </a:rPr>
              <a:t>Pot is no longer vulnerable to the “plain view” doctrine in OR </a:t>
            </a:r>
            <a:r>
              <a:rPr lang="en-US" err="1">
                <a:latin typeface="Arial" pitchFamily="30" charset="0"/>
                <a:ea typeface="ＭＳ Ｐゴシック" pitchFamily="30" charset="-128"/>
                <a:cs typeface="ＭＳ Ｐゴシック" pitchFamily="30" charset="-128"/>
              </a:rPr>
              <a:t>b/c</a:t>
            </a:r>
            <a:r>
              <a:rPr lang="en-US">
                <a:latin typeface="Arial" pitchFamily="30" charset="0"/>
                <a:ea typeface="ＭＳ Ｐゴシック" pitchFamily="30" charset="-128"/>
                <a:cs typeface="ＭＳ Ｐゴシック" pitchFamily="30" charset="-128"/>
              </a:rPr>
              <a:t> there’s no probable cause </a:t>
            </a:r>
          </a:p>
          <a:p>
            <a:pPr eaLnBrk="1" hangingPunct="1">
              <a:buFontTx/>
              <a:buChar char="-"/>
            </a:pP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854468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04F9D23-7AB9-D34C-8039-FC625C1A2536}" type="slidenum">
              <a:rPr lang="en-US"/>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This training is based upon the US </a:t>
            </a:r>
            <a:r>
              <a:rPr lang="en-US" err="1">
                <a:latin typeface="Arial" pitchFamily="30" charset="0"/>
                <a:ea typeface="ＭＳ Ｐゴシック" pitchFamily="30" charset="-128"/>
                <a:cs typeface="ＭＳ Ｐゴシック" pitchFamily="30" charset="-128"/>
              </a:rPr>
              <a:t>constituion</a:t>
            </a:r>
            <a:r>
              <a:rPr lang="en-US">
                <a:latin typeface="Arial" pitchFamily="30" charset="0"/>
                <a:ea typeface="ＭＳ Ｐゴシック" pitchFamily="30" charset="-128"/>
                <a:cs typeface="ＭＳ Ｐゴシック" pitchFamily="30" charset="-128"/>
              </a:rPr>
              <a:t> unless specifically noted.  This means</a:t>
            </a:r>
            <a:r>
              <a:rPr lang="en-US" baseline="0">
                <a:latin typeface="Arial" pitchFamily="30" charset="0"/>
                <a:ea typeface="ＭＳ Ｐゴシック" pitchFamily="30" charset="-128"/>
                <a:cs typeface="ＭＳ Ｐゴシック" pitchFamily="30" charset="-128"/>
              </a:rPr>
              <a:t> the info you learn </a:t>
            </a:r>
            <a:r>
              <a:rPr lang="en-US" baseline="0" err="1">
                <a:latin typeface="Arial" pitchFamily="30" charset="0"/>
                <a:ea typeface="ＭＳ Ｐゴシック" pitchFamily="30" charset="-128"/>
                <a:cs typeface="ＭＳ Ｐゴシック" pitchFamily="30" charset="-128"/>
              </a:rPr>
              <a:t>tonite</a:t>
            </a:r>
            <a:r>
              <a:rPr lang="en-US" baseline="0">
                <a:latin typeface="Arial" pitchFamily="30" charset="0"/>
                <a:ea typeface="ＭＳ Ｐゴシック" pitchFamily="30" charset="-128"/>
                <a:cs typeface="ＭＳ Ｐゴシック" pitchFamily="30" charset="-128"/>
              </a:rPr>
              <a:t> will apply in any state or US territory you may visit.  Some states have specific laws that may be different than the U.S. standard, so you may want to do some research as to any state law differences.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THESE ARE THE THREE MOST IMPORTANT THINGS YOU’LL LEARN TONIGHT</a:t>
            </a: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charset="0"/>
                <a:ea typeface="ＭＳ Ｐゴシック" charset="-128"/>
                <a:cs typeface="ＭＳ Ｐゴシック" charset="-128"/>
              </a:rPr>
              <a:t>These are “fundamental” rights protected by the Constitution,</a:t>
            </a:r>
            <a:r>
              <a:rPr lang="en-US" baseline="0">
                <a:latin typeface="Arial" charset="0"/>
                <a:ea typeface="ＭＳ Ｐゴシック" charset="-128"/>
                <a:cs typeface="ＭＳ Ｐゴシック" charset="-128"/>
              </a:rPr>
              <a:t> regardless of whether or not you are citizen. You don’t use them, you lose them…</a:t>
            </a:r>
            <a:endParaRPr lang="en-US">
              <a:latin typeface="Arial" pitchFamily="33" charset="0"/>
              <a:ea typeface="ＭＳ Ｐゴシック" pitchFamily="33" charset="-128"/>
              <a:cs typeface="ＭＳ Ｐゴシック" pitchFamily="33" charset="-128"/>
            </a:endParaRP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5</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 amendment right to remain silent - otherwise known as the right against self-incrimination.  </a:t>
            </a:r>
            <a:r>
              <a:rPr lang="en-US" baseline="0" err="1">
                <a:latin typeface="Arial" charset="0"/>
                <a:ea typeface="ＭＳ Ｐゴシック" charset="-128"/>
                <a:cs typeface="ＭＳ Ｐゴシック" charset="-128"/>
              </a:rPr>
              <a:t>Takin</a:t>
            </a:r>
            <a:r>
              <a:rPr lang="en-US" baseline="0">
                <a:latin typeface="Arial" charset="0"/>
                <a:ea typeface="ＭＳ Ｐゴシック" charset="-128"/>
                <a:cs typeface="ＭＳ Ｐゴシック" charset="-128"/>
              </a:rPr>
              <a:t>’ the 5</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4</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 amendment right to be free from “unreasonable searches and seizures.”  Your right to privacy.</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The 1</a:t>
            </a:r>
            <a:r>
              <a:rPr lang="en-US" baseline="30000">
                <a:latin typeface="Arial" charset="0"/>
                <a:ea typeface="ＭＳ Ｐゴシック" charset="-128"/>
                <a:cs typeface="ＭＳ Ｐゴシック" charset="-128"/>
              </a:rPr>
              <a:t>st</a:t>
            </a:r>
            <a:r>
              <a:rPr lang="en-US" baseline="0">
                <a:latin typeface="Arial" charset="0"/>
                <a:ea typeface="ＭＳ Ｐゴシック" charset="-128"/>
                <a:cs typeface="ＭＳ Ｐゴシック" charset="-128"/>
              </a:rPr>
              <a:t> amendment protects free speech, assembly, religion, etc.</a:t>
            </a:r>
          </a:p>
          <a:p>
            <a:pPr eaLnBrk="1" hangingPunct="1"/>
            <a:endParaRPr lang="en-US" baseline="0">
              <a:latin typeface="Arial" charset="0"/>
              <a:ea typeface="ＭＳ Ｐゴシック" charset="-128"/>
              <a:cs typeface="ＭＳ Ｐゴシック" charset="-128"/>
            </a:endParaRP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 </a:t>
            </a:r>
          </a:p>
        </p:txBody>
      </p:sp>
    </p:spTree>
    <p:extLst>
      <p:ext uri="{BB962C8B-B14F-4D97-AF65-F5344CB8AC3E}">
        <p14:creationId xmlns:p14="http://schemas.microsoft.com/office/powerpoint/2010/main" val="29932644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5BAD9AF-E8D7-6E45-A9A8-4E3DDAEEAB6B}" type="slidenum">
              <a:rPr lang="en-US"/>
              <a:pPr/>
              <a:t>20</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There</a:t>
            </a:r>
            <a:r>
              <a:rPr lang="en-US" baseline="0">
                <a:latin typeface="Arial" charset="0"/>
                <a:ea typeface="ＭＳ Ｐゴシック" charset="-128"/>
                <a:cs typeface="ＭＳ Ｐゴシック" charset="-128"/>
              </a:rPr>
              <a:t> are three different levels of interactions with police. It’s important to be able to identify what level you are at, so you can assert your maximum rights.</a:t>
            </a:r>
          </a:p>
          <a:p>
            <a:pPr eaLnBrk="1" hangingPunct="1"/>
            <a:endParaRPr lang="en-US" baseline="0">
              <a:latin typeface="Arial" charset="0"/>
              <a:ea typeface="ＭＳ Ｐゴシック" charset="-128"/>
              <a:cs typeface="ＭＳ Ｐゴシック" charset="-128"/>
            </a:endParaRPr>
          </a:p>
          <a:p>
            <a:pPr eaLnBrk="1" hangingPunct="1"/>
            <a:r>
              <a:rPr lang="en-US">
                <a:latin typeface="Arial" pitchFamily="30" charset="0"/>
                <a:ea typeface="ＭＳ Ｐゴシック" pitchFamily="30" charset="-128"/>
                <a:cs typeface="ＭＳ Ｐゴシック" pitchFamily="30" charset="-128"/>
              </a:rPr>
              <a:t>We</a:t>
            </a:r>
            <a:r>
              <a:rPr lang="en-US" baseline="0">
                <a:latin typeface="Arial" pitchFamily="30" charset="0"/>
                <a:ea typeface="ＭＳ Ｐゴシック" pitchFamily="30" charset="-128"/>
                <a:cs typeface="ＭＳ Ｐゴシック" pitchFamily="30" charset="-128"/>
              </a:rPr>
              <a:t> will go through the</a:t>
            </a:r>
            <a:r>
              <a:rPr lang="en-US">
                <a:latin typeface="Arial" pitchFamily="30" charset="0"/>
                <a:ea typeface="ＭＳ Ｐゴシック" pitchFamily="30" charset="-128"/>
                <a:cs typeface="ＭＳ Ｐゴシック" pitchFamily="30" charset="-128"/>
              </a:rPr>
              <a:t> timeline and</a:t>
            </a:r>
            <a:r>
              <a:rPr lang="en-US" baseline="0">
                <a:latin typeface="Arial" pitchFamily="30" charset="0"/>
                <a:ea typeface="ＭＳ Ｐゴシック" pitchFamily="30" charset="-128"/>
                <a:cs typeface="ＭＳ Ｐゴシック" pitchFamily="30" charset="-128"/>
              </a:rPr>
              <a:t> </a:t>
            </a:r>
            <a:r>
              <a:rPr lang="en-US">
                <a:latin typeface="Arial" pitchFamily="30" charset="0"/>
                <a:ea typeface="ＭＳ Ｐゴシック" pitchFamily="30" charset="-128"/>
                <a:cs typeface="ＭＳ Ｐゴシック" pitchFamily="30" charset="-128"/>
              </a:rPr>
              <a:t>cover all the possibilities of a first encounter with police.</a:t>
            </a:r>
          </a:p>
          <a:p>
            <a:pPr eaLnBrk="1" hangingPunct="1"/>
            <a:endParaRPr lang="en-US">
              <a:latin typeface="Arial" pitchFamily="30" charset="0"/>
              <a:ea typeface="ＭＳ Ｐゴシック" pitchFamily="30" charset="-128"/>
              <a:cs typeface="ＭＳ Ｐゴシック" pitchFamily="30" charset="-128"/>
            </a:endParaRPr>
          </a:p>
          <a:p>
            <a:pPr eaLnBrk="1" hangingPunct="1"/>
            <a:r>
              <a:rPr lang="en-US">
                <a:latin typeface="Arial" pitchFamily="30" charset="0"/>
                <a:ea typeface="ＭＳ Ｐゴシック" pitchFamily="30" charset="-128"/>
                <a:cs typeface="ＭＳ Ｐゴシック" pitchFamily="30" charset="-128"/>
              </a:rPr>
              <a:t>Imagine a situation when you’re confronted by a cop.  It might be confusing, overwhelming.  You may say something you don’t want to.  We try to make people remember the most important thing. </a:t>
            </a:r>
          </a:p>
          <a:p>
            <a:pPr eaLnBrk="1" hangingPunct="1"/>
            <a:r>
              <a:rPr lang="en-US">
                <a:latin typeface="Arial" pitchFamily="30" charset="0"/>
                <a:ea typeface="ＭＳ Ｐゴシック" pitchFamily="30" charset="-128"/>
                <a:cs typeface="ＭＳ Ｐゴシック" pitchFamily="30" charset="-128"/>
              </a:rPr>
              <a:t>- it’s important to assert our rights even if we have nothing to hide.  If we don’t assert our rights, then only the guilty will not comply.</a:t>
            </a:r>
          </a:p>
          <a:p>
            <a:pPr eaLnBrk="1" hangingPunct="1"/>
            <a:r>
              <a:rPr lang="en-US" baseline="0">
                <a:latin typeface="Arial" charset="0"/>
                <a:ea typeface="ＭＳ Ｐゴシック" charset="-128"/>
                <a:cs typeface="ＭＳ Ｐゴシック" charset="-128"/>
              </a:rPr>
              <a:t> </a:t>
            </a: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1277071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 typeface="Arial" pitchFamily="-105" charset="0"/>
              <a:buNone/>
              <a:defRPr/>
            </a:pPr>
            <a:r>
              <a:rPr lang="en-US">
                <a:ea typeface="ＭＳ Ｐゴシック" pitchFamily="-105" charset="-128"/>
                <a:cs typeface="ＭＳ Ｐゴシック" pitchFamily="-105" charset="-128"/>
              </a:rPr>
              <a:t>They may say things like: “If you answer truthfully, you can go home.”</a:t>
            </a:r>
            <a:r>
              <a:rPr lang="en-US" baseline="0">
                <a:ea typeface="ＭＳ Ｐゴシック" pitchFamily="-105" charset="-128"/>
                <a:cs typeface="ＭＳ Ｐゴシック" pitchFamily="-105" charset="-128"/>
              </a:rPr>
              <a:t>  OR </a:t>
            </a:r>
            <a:r>
              <a:rPr lang="en-US">
                <a:ea typeface="ＭＳ Ｐゴシック" pitchFamily="-105" charset="-128"/>
                <a:cs typeface="ＭＳ Ｐゴシック" pitchFamily="-105" charset="-128"/>
              </a:rPr>
              <a:t>“If you tell what your friends did, nothing will happen to you.”</a:t>
            </a:r>
            <a:r>
              <a:rPr lang="en-US" baseline="0">
                <a:ea typeface="ＭＳ Ｐゴシック" pitchFamily="-105" charset="-128"/>
                <a:cs typeface="ＭＳ Ｐゴシック" pitchFamily="-105" charset="-128"/>
              </a:rPr>
              <a:t> OR </a:t>
            </a:r>
            <a:r>
              <a:rPr lang="en-US">
                <a:ea typeface="ＭＳ Ｐゴシック" pitchFamily="-105" charset="-128"/>
                <a:cs typeface="ＭＳ Ｐゴシック" pitchFamily="-105" charset="-128"/>
              </a:rPr>
              <a:t>“If you tell the truth, you don’t need an attorney.”</a:t>
            </a:r>
            <a:r>
              <a:rPr lang="en-US" baseline="0">
                <a:ea typeface="ＭＳ Ｐゴシック" pitchFamily="-105" charset="-128"/>
                <a:cs typeface="ＭＳ Ｐゴシック" pitchFamily="-105" charset="-128"/>
              </a:rPr>
              <a:t> OR </a:t>
            </a:r>
            <a:r>
              <a:rPr lang="en-US">
                <a:ea typeface="ＭＳ Ｐゴシック" pitchFamily="-105" charset="-128"/>
                <a:cs typeface="ＭＳ Ｐゴシック" pitchFamily="-105" charset="-128"/>
              </a:rPr>
              <a:t>“If you don’t confess, you can go to trial as an adult.”- </a:t>
            </a:r>
          </a:p>
          <a:p>
            <a:pPr eaLnBrk="1" hangingPunct="1">
              <a:buFontTx/>
              <a:buChar char="-"/>
              <a:defRPr/>
            </a:pPr>
            <a:r>
              <a:rPr lang="en-US" baseline="0">
                <a:ea typeface="ＭＳ Ｐゴシック" pitchFamily="-105" charset="-128"/>
                <a:cs typeface="ＭＳ Ｐゴシック" pitchFamily="-105" charset="-128"/>
              </a:rPr>
              <a:t>Remember, your best bed is to ask for an attorney for saying anything.  Demanding an attorney does not make you guilty, no matter what they tell you.</a:t>
            </a:r>
          </a:p>
          <a:p>
            <a:pPr eaLnBrk="1" hangingPunct="1">
              <a:buFontTx/>
              <a:buChar char="-"/>
              <a:defRPr/>
            </a:pPr>
            <a:r>
              <a:rPr lang="en-US" baseline="0">
                <a:ea typeface="ＭＳ Ｐゴシック" pitchFamily="-105" charset="-128"/>
                <a:cs typeface="ＭＳ Ｐゴシック" pitchFamily="-105" charset="-128"/>
              </a:rPr>
              <a:t>Sometimes, you may not be able to go home, despite what they tell you.</a:t>
            </a:r>
            <a:endParaRPr lang="en-US">
              <a:ea typeface="ＭＳ Ｐゴシック" pitchFamily="-105" charset="-128"/>
              <a:cs typeface="ＭＳ Ｐゴシック" pitchFamily="-105" charset="-128"/>
            </a:endParaRPr>
          </a:p>
          <a:p>
            <a:endParaRPr lang="en-US"/>
          </a:p>
        </p:txBody>
      </p:sp>
      <p:sp>
        <p:nvSpPr>
          <p:cNvPr id="4" name="Slide Number Placeholder 3"/>
          <p:cNvSpPr>
            <a:spLocks noGrp="1"/>
          </p:cNvSpPr>
          <p:nvPr>
            <p:ph type="sldNum" sz="quarter" idx="10"/>
          </p:nvPr>
        </p:nvSpPr>
        <p:spPr/>
        <p:txBody>
          <a:bodyPr/>
          <a:lstStyle/>
          <a:p>
            <a:pPr>
              <a:defRPr/>
            </a:pPr>
            <a:fld id="{E6418A54-5865-034C-85E0-0A8B60430ADB}" type="slidenum">
              <a:rPr lang="en-US" smtClean="0"/>
              <a:pPr>
                <a:defRPr/>
              </a:pPr>
              <a:t>21</a:t>
            </a:fld>
            <a:endParaRPr lang="en-US"/>
          </a:p>
        </p:txBody>
      </p:sp>
    </p:spTree>
    <p:extLst>
      <p:ext uri="{BB962C8B-B14F-4D97-AF65-F5344CB8AC3E}">
        <p14:creationId xmlns:p14="http://schemas.microsoft.com/office/powerpoint/2010/main" val="13108087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4D0C1F5-80F8-BD4A-AADD-B411DB7D7323}" type="slidenum">
              <a:rPr lang="en-US"/>
              <a:pPr/>
              <a:t>22</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Char char="-"/>
            </a:pPr>
            <a:r>
              <a:rPr lang="en-US">
                <a:latin typeface="Arial" charset="0"/>
                <a:ea typeface="ＭＳ Ｐゴシック" charset="-128"/>
                <a:cs typeface="ＭＳ Ｐゴシック" charset="-128"/>
              </a:rPr>
              <a:t> hands</a:t>
            </a:r>
            <a:r>
              <a:rPr lang="en-US" baseline="0">
                <a:latin typeface="Arial" charset="0"/>
                <a:ea typeface="ＭＳ Ｐゴシック" charset="-128"/>
                <a:cs typeface="ＭＳ Ｐゴシック" charset="-128"/>
              </a:rPr>
              <a:t> on the steering wheel of car, or on lap.</a:t>
            </a:r>
          </a:p>
          <a:p>
            <a:pPr eaLnBrk="1" hangingPunct="1">
              <a:buFontTx/>
              <a:buChar char="-"/>
            </a:pPr>
            <a:r>
              <a:rPr lang="en-US" baseline="0">
                <a:latin typeface="Arial" charset="0"/>
                <a:ea typeface="ＭＳ Ｐゴシック" charset="-128"/>
                <a:cs typeface="ＭＳ Ｐゴシック" charset="-128"/>
              </a:rPr>
              <a:t>Hands out of pockets and on thighs if on the street.</a:t>
            </a:r>
          </a:p>
          <a:p>
            <a:pPr eaLnBrk="1" hangingPunct="1">
              <a:buFontTx/>
              <a:buChar char="-"/>
            </a:pPr>
            <a:endParaRPr lang="en-US" baseline="0">
              <a:latin typeface="Arial" charset="0"/>
              <a:ea typeface="ＭＳ Ｐゴシック" charset="-128"/>
              <a:cs typeface="ＭＳ Ｐゴシック" charset="-128"/>
            </a:endParaRPr>
          </a:p>
          <a:p>
            <a:pPr eaLnBrk="1" hangingPunct="1">
              <a:buFontTx/>
              <a:buChar char="-"/>
            </a:pPr>
            <a:r>
              <a:rPr lang="en-US" baseline="0">
                <a:latin typeface="Arial" charset="0"/>
                <a:ea typeface="ＭＳ Ｐゴシック" charset="-128"/>
                <a:cs typeface="ＭＳ Ｐゴシック" charset="-128"/>
              </a:rPr>
              <a:t>If you are carrying a legal weapon, you may want to inform police of where it is located.  They may temporarily take custody of it while interacting with you.</a:t>
            </a:r>
          </a:p>
          <a:p>
            <a:pPr eaLnBrk="1" hangingPunct="1">
              <a:buFontTx/>
              <a:buChar char="-"/>
            </a:pPr>
            <a:r>
              <a:rPr lang="en-US" baseline="0">
                <a:latin typeface="Arial" charset="0"/>
                <a:ea typeface="ＭＳ Ｐゴシック" charset="-128"/>
                <a:cs typeface="ＭＳ Ｐゴシック" charset="-128"/>
              </a:rPr>
              <a:t>Your word against cop word never strong place to be….</a:t>
            </a:r>
          </a:p>
          <a:p>
            <a:pPr eaLnBrk="1" hangingPunct="1">
              <a:buFontTx/>
              <a:buChar char="-"/>
            </a:pPr>
            <a:r>
              <a:rPr lang="en-US" baseline="0">
                <a:latin typeface="Arial" charset="0"/>
                <a:ea typeface="ＭＳ Ｐゴシック" charset="-128"/>
                <a:cs typeface="ＭＳ Ｐゴシック" charset="-128"/>
              </a:rPr>
              <a:t>No sarcasm, debate, etc.  Assume your grandparent, jurors, judge may end up hearing this conversation in court….</a:t>
            </a:r>
          </a:p>
          <a:p>
            <a:pPr eaLnBrk="1" hangingPunct="1">
              <a:buFontTx/>
              <a:buChar char="-"/>
            </a:pPr>
            <a:r>
              <a:rPr lang="en-US" baseline="0">
                <a:latin typeface="Arial" charset="0"/>
                <a:ea typeface="ＭＳ Ｐゴシック" charset="-128"/>
                <a:cs typeface="ＭＳ Ｐゴシック" charset="-128"/>
              </a:rPr>
              <a:t>The laws regarding recording cops currently differ in some states.  In most, you have the right to record in public as long as on notice you are recording.  They can make you back up (normal </a:t>
            </a:r>
            <a:r>
              <a:rPr lang="en-US" baseline="0" err="1">
                <a:latin typeface="Arial" charset="0"/>
                <a:ea typeface="ＭＳ Ｐゴシック" charset="-128"/>
                <a:cs typeface="ＭＳ Ｐゴシック" charset="-128"/>
              </a:rPr>
              <a:t>copwatching</a:t>
            </a:r>
            <a:r>
              <a:rPr lang="en-US" baseline="0">
                <a:latin typeface="Arial" charset="0"/>
                <a:ea typeface="ＭＳ Ｐゴシック" charset="-128"/>
                <a:cs typeface="ＭＳ Ｐゴシック" charset="-128"/>
              </a:rPr>
              <a:t> can usually be 8-10 </a:t>
            </a:r>
            <a:r>
              <a:rPr lang="en-US" baseline="0" err="1">
                <a:latin typeface="Arial" charset="0"/>
                <a:ea typeface="ＭＳ Ｐゴシック" charset="-128"/>
                <a:cs typeface="ＭＳ Ｐゴシック" charset="-128"/>
              </a:rPr>
              <a:t>ft</a:t>
            </a:r>
            <a:r>
              <a:rPr lang="en-US" baseline="0">
                <a:latin typeface="Arial" charset="0"/>
                <a:ea typeface="ＭＳ Ｐゴシック" charset="-128"/>
                <a:cs typeface="ＭＳ Ｐゴシック" charset="-128"/>
              </a:rPr>
              <a:t> away from arrest/investigation, but this can vary greatly).  </a:t>
            </a:r>
            <a:r>
              <a:rPr lang="en-US" baseline="0" err="1">
                <a:latin typeface="Arial" charset="0"/>
                <a:ea typeface="ＭＳ Ｐゴシック" charset="-128"/>
                <a:cs typeface="ＭＳ Ｐゴシック" charset="-128"/>
              </a:rPr>
              <a:t>Bottomline</a:t>
            </a:r>
            <a:r>
              <a:rPr lang="en-US" baseline="0">
                <a:latin typeface="Arial" charset="0"/>
                <a:ea typeface="ＭＳ Ｐゴシック" charset="-128"/>
                <a:cs typeface="ＭＳ Ｐゴシック" charset="-128"/>
              </a:rPr>
              <a:t>: don’t get you and your footage arrested….</a:t>
            </a: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2405170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4D0C1F5-80F8-BD4A-AADD-B411DB7D7323}" type="slidenum">
              <a:rPr lang="en-US"/>
              <a:pPr/>
              <a:t>23</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Char char="-"/>
            </a:pPr>
            <a:r>
              <a:rPr lang="en-US">
                <a:latin typeface="Arial" charset="0"/>
                <a:ea typeface="ＭＳ Ｐゴシック" charset="-128"/>
                <a:cs typeface="ＭＳ Ｐゴシック" charset="-128"/>
              </a:rPr>
              <a:t> The first level is “mere conversation.” </a:t>
            </a:r>
          </a:p>
          <a:p>
            <a:pPr eaLnBrk="1" hangingPunct="1">
              <a:buFontTx/>
              <a:buChar char="-"/>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 Police same right as any other citizen to approach you and inquire about circumstances of interest,</a:t>
            </a:r>
            <a:r>
              <a:rPr lang="en-US" baseline="0">
                <a:latin typeface="Arial" charset="0"/>
                <a:ea typeface="ＭＳ Ｐゴシック" charset="-128"/>
                <a:cs typeface="ＭＳ Ｐゴシック" charset="-128"/>
              </a:rPr>
              <a:t> but you don’t have to answer them, just like you don’t have to answer a stranger on the street</a:t>
            </a:r>
            <a:r>
              <a:rPr lang="en-US">
                <a:latin typeface="Arial" charset="0"/>
                <a:ea typeface="ＭＳ Ｐゴシック" charset="-128"/>
                <a:cs typeface="ＭＳ Ｐゴシック" charset="-128"/>
              </a:rPr>
              <a:t> </a:t>
            </a:r>
            <a:r>
              <a:rPr lang="en-US">
                <a:latin typeface="Arial" pitchFamily="30" charset="0"/>
                <a:ea typeface="ＭＳ Ｐゴシック" pitchFamily="30" charset="-128"/>
                <a:cs typeface="ＭＳ Ｐゴシック" pitchFamily="30" charset="-128"/>
              </a:rPr>
              <a:t>(Give example like asking for SSN)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Say it verbally </a:t>
            </a:r>
            <a:r>
              <a:rPr lang="en-US" err="1">
                <a:latin typeface="Arial" pitchFamily="30" charset="0"/>
                <a:ea typeface="ＭＳ Ｐゴシック" pitchFamily="30" charset="-128"/>
                <a:cs typeface="ＭＳ Ｐゴシック" pitchFamily="30" charset="-128"/>
              </a:rPr>
              <a:t>b/c</a:t>
            </a:r>
            <a:r>
              <a:rPr lang="en-US">
                <a:latin typeface="Arial" pitchFamily="30" charset="0"/>
                <a:ea typeface="ＭＳ Ｐゴシック" pitchFamily="30" charset="-128"/>
                <a:cs typeface="ＭＳ Ｐゴシック" pitchFamily="30" charset="-128"/>
              </a:rPr>
              <a:t> silence = agreement in legal terms.  Don’t rely on silence or gestures.</a:t>
            </a:r>
            <a:r>
              <a:rPr lang="en-US" baseline="0">
                <a:latin typeface="Arial" pitchFamily="30" charset="0"/>
                <a:ea typeface="ＭＳ Ｐゴシック" pitchFamily="30" charset="-128"/>
                <a:cs typeface="ＭＳ Ｐゴシック" pitchFamily="30" charset="-128"/>
              </a:rPr>
              <a:t>  In fact, in a </a:t>
            </a:r>
            <a:r>
              <a:rPr lang="en-US">
                <a:latin typeface="Arial" pitchFamily="30" charset="0"/>
                <a:ea typeface="ＭＳ Ｐゴシック" pitchFamily="30" charset="-128"/>
                <a:cs typeface="ＭＳ Ｐゴシック" pitchFamily="30" charset="-128"/>
              </a:rPr>
              <a:t>NEW SUPREME COURT CASE: You now have to assert your rights in words.  Silence is considered</a:t>
            </a:r>
            <a:r>
              <a:rPr lang="en-US" baseline="0">
                <a:latin typeface="Arial" pitchFamily="30" charset="0"/>
                <a:ea typeface="ＭＳ Ｐゴシック" pitchFamily="30" charset="-128"/>
                <a:cs typeface="ＭＳ Ｐゴシック" pitchFamily="30" charset="-128"/>
              </a:rPr>
              <a:t> agreement</a:t>
            </a:r>
            <a:r>
              <a:rPr lang="en-US">
                <a:latin typeface="Arial" pitchFamily="30" charset="0"/>
                <a:ea typeface="ＭＳ Ｐゴシック" pitchFamily="30" charset="-128"/>
                <a:cs typeface="ＭＳ Ｐゴシック" pitchFamily="30" charset="-128"/>
              </a:rPr>
              <a:t>.  If you are silent, they will do what they want. </a:t>
            </a:r>
            <a:r>
              <a:rPr lang="en-US">
                <a:hlinkClick r:id="rId3"/>
              </a:rPr>
              <a:t>Berghuis v. Thompkins</a:t>
            </a:r>
            <a:r>
              <a:rPr lang="en-US"/>
              <a:t> (2010), reduces protections for criminal defendants even further.</a:t>
            </a: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charset="0"/>
                <a:ea typeface="ＭＳ Ｐゴシック" charset="-128"/>
                <a:cs typeface="ＭＳ Ｐゴシック" charset="-128"/>
              </a:rPr>
              <a:t>Limits</a:t>
            </a:r>
            <a:r>
              <a:rPr lang="en-US" baseline="0">
                <a:latin typeface="Arial" charset="0"/>
                <a:ea typeface="ＭＳ Ｐゴシック" charset="-128"/>
                <a:cs typeface="ＭＳ Ｐゴシック" charset="-128"/>
              </a:rPr>
              <a:t> of the “mere conversation” phase:</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charset="0"/>
                <a:ea typeface="ＭＳ Ｐゴシック" charset="-128"/>
                <a:cs typeface="ＭＳ Ｐゴシック" charset="-128"/>
              </a:rPr>
              <a:t>-absent any reasonable suspicion that you are involved in criminal activity, an officer cannot detain you.</a:t>
            </a:r>
            <a:r>
              <a:rPr lang="en-US" baseline="0">
                <a:latin typeface="Arial" charset="0"/>
                <a:ea typeface="ＭＳ Ｐゴシック" charset="-128"/>
                <a:cs typeface="ＭＳ Ｐゴシック" charset="-128"/>
              </a:rPr>
              <a:t>  </a:t>
            </a:r>
            <a:r>
              <a:rPr lang="en-US">
                <a:latin typeface="Arial" charset="0"/>
                <a:ea typeface="ＭＳ Ｐゴシック" charset="-128"/>
                <a:cs typeface="ＭＳ Ｐゴシック" charset="-128"/>
              </a:rPr>
              <a:t> </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You do not have to answer any questions at this level</a:t>
            </a:r>
            <a:r>
              <a:rPr lang="en-US" baseline="0">
                <a:latin typeface="Arial" charset="0"/>
                <a:ea typeface="ＭＳ Ｐゴシック" charset="-128"/>
                <a:cs typeface="ＭＳ Ｐゴシック" charset="-128"/>
              </a:rPr>
              <a:t> of interaction</a:t>
            </a:r>
            <a:r>
              <a:rPr lang="en-US">
                <a:latin typeface="Arial" charset="0"/>
                <a:ea typeface="ＭＳ Ｐゴシック" charset="-128"/>
                <a:cs typeface="ＭＳ Ｐゴシック" charset="-128"/>
              </a:rPr>
              <a:t>.</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If you agree to speak with them, it’s voluntary. But the </a:t>
            </a:r>
            <a:r>
              <a:rPr lang="en-US" baseline="0">
                <a:latin typeface="Arial" charset="0"/>
                <a:ea typeface="ＭＳ Ｐゴシック" charset="-128"/>
                <a:cs typeface="ＭＳ Ｐゴシック" charset="-128"/>
              </a:rPr>
              <a:t>information that you give them will likely be used to arrest you or someone else. </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pitchFamily="30" charset="0"/>
                <a:ea typeface="ＭＳ Ｐゴシック" pitchFamily="30" charset="-128"/>
                <a:cs typeface="ＭＳ Ｐゴシック" pitchFamily="30" charset="-128"/>
              </a:rPr>
              <a:t>Most cops have a recording device.  Think about this in terms of sarcasm.  Whatever you say will be transcribed literally,</a:t>
            </a:r>
            <a:r>
              <a:rPr lang="en-US" baseline="0">
                <a:latin typeface="Arial" pitchFamily="30" charset="0"/>
                <a:ea typeface="ＭＳ Ｐゴシック" pitchFamily="30" charset="-128"/>
                <a:cs typeface="ＭＳ Ｐゴシック" pitchFamily="30" charset="-128"/>
              </a:rPr>
              <a:t> so don’t say “Oh yeah, I just robbed that house.”</a:t>
            </a: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In OR, You do not have to provide identification to an officer at this level, unless you are in a motor vehicle.</a:t>
            </a:r>
            <a:r>
              <a:rPr lang="en-US" baseline="0">
                <a:latin typeface="Arial" charset="0"/>
                <a:ea typeface="ＭＳ Ｐゴシック" charset="-128"/>
                <a:cs typeface="ＭＳ Ｐゴシック" charset="-128"/>
              </a:rPr>
              <a:t> Providing an ID is based on state law, so some states are different.</a:t>
            </a: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charset="0"/>
                <a:ea typeface="ＭＳ Ｐゴシック" charset="-128"/>
                <a:cs typeface="ＭＳ Ｐゴシック" charset="-128"/>
              </a:rPr>
              <a:t>Test: To</a:t>
            </a:r>
            <a:r>
              <a:rPr lang="en-US" baseline="0">
                <a:latin typeface="Arial" charset="0"/>
                <a:ea typeface="ＭＳ Ｐゴシック" charset="-128"/>
                <a:cs typeface="ＭＳ Ｐゴシック" charset="-128"/>
              </a:rPr>
              <a:t> d</a:t>
            </a:r>
            <a:r>
              <a:rPr lang="en-US">
                <a:latin typeface="Arial" charset="0"/>
                <a:ea typeface="ＭＳ Ｐゴシック" charset="-128"/>
                <a:cs typeface="ＭＳ Ｐゴシック" charset="-128"/>
              </a:rPr>
              <a:t>etermine if you are in a Level 1 situation</a:t>
            </a:r>
            <a:r>
              <a:rPr lang="en-US" baseline="0">
                <a:latin typeface="Arial" charset="0"/>
                <a:ea typeface="ＭＳ Ｐゴシック" charset="-128"/>
                <a:cs typeface="ＭＳ Ｐゴシック" charset="-128"/>
              </a:rPr>
              <a:t> </a:t>
            </a:r>
            <a:r>
              <a:rPr lang="en-US">
                <a:latin typeface="Arial" charset="0"/>
                <a:ea typeface="ＭＳ Ｐゴシック" charset="-128"/>
                <a:cs typeface="ＭＳ Ｐゴシック" charset="-128"/>
              </a:rPr>
              <a:t>ask if you are free to leave. It’s important</a:t>
            </a:r>
            <a:r>
              <a:rPr lang="en-US" baseline="0">
                <a:latin typeface="Arial" charset="0"/>
                <a:ea typeface="ＭＳ Ｐゴシック" charset="-128"/>
                <a:cs typeface="ＭＳ Ｐゴシック" charset="-128"/>
              </a:rPr>
              <a:t> to be polite, but firm.</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a:latin typeface="Arial" charset="0"/>
                <a:ea typeface="ＭＳ Ｐゴシック" charset="-128"/>
                <a:cs typeface="ＭＳ Ｐゴシック" charset="-128"/>
              </a:rPr>
              <a:t>Your refusal must be verbal. Silence in the legal world is acceptance or agreement, so you cannot simply shake your head. Many police uniforms come equipped with audio recording. A non-verbal refusal would not register on the audio recording. </a:t>
            </a: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 Examples: “Am I being detained?” / “I do</a:t>
            </a:r>
            <a:r>
              <a:rPr lang="en-US" baseline="0">
                <a:latin typeface="Arial" charset="0"/>
                <a:ea typeface="ＭＳ Ｐゴシック" charset="-128"/>
                <a:cs typeface="ＭＳ Ｐゴシック" charset="-128"/>
              </a:rPr>
              <a:t> not wish to speak with you. </a:t>
            </a:r>
            <a:r>
              <a:rPr lang="en-US">
                <a:latin typeface="Arial" charset="0"/>
                <a:ea typeface="ＭＳ Ｐゴシック" charset="-128"/>
                <a:cs typeface="ＭＳ Ｐゴシック" charset="-128"/>
              </a:rPr>
              <a:t>Am I free to go?”</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a:latin typeface="Arial" charset="0"/>
                <a:ea typeface="ＭＳ Ｐゴシック" charset="-128"/>
                <a:cs typeface="ＭＳ Ｐゴシック" charset="-128"/>
              </a:rPr>
              <a:t> If the police do not say they are detaining you, then put PHYSICAL distance between you and the police. Walk away.</a:t>
            </a: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227885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C38CF84-D160-A540-ADCE-FCFE86FD9463}" type="slidenum">
              <a:rPr lang="en-US"/>
              <a:pPr/>
              <a:t>24</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buFontTx/>
              <a:buChar char="-"/>
            </a:pPr>
            <a:r>
              <a:rPr lang="en-US" baseline="0">
                <a:latin typeface="Arial" charset="0"/>
                <a:ea typeface="ＭＳ Ｐゴシック" charset="-128"/>
                <a:cs typeface="ＭＳ Ｐゴシック" charset="-128"/>
              </a:rPr>
              <a:t> The next level is detention.</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pitchFamily="30" charset="0"/>
                <a:ea typeface="ＭＳ Ｐゴシック" pitchFamily="30" charset="-128"/>
                <a:cs typeface="ＭＳ Ｐゴシック" pitchFamily="30" charset="-128"/>
              </a:rPr>
              <a:t>*Read this slide for important legalese*</a:t>
            </a:r>
            <a:endParaRPr lang="en-US" baseline="0">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If an officer reasonably suspects you have been involved in a crime, they may detain you for questioning.</a:t>
            </a:r>
          </a:p>
          <a:p>
            <a:pPr eaLnBrk="1" hangingPunct="1">
              <a:buFontTx/>
              <a:buChar char="-"/>
            </a:pPr>
            <a:r>
              <a:rPr lang="en-US">
                <a:latin typeface="Arial" charset="0"/>
                <a:ea typeface="ＭＳ Ｐゴシック" charset="-128"/>
                <a:cs typeface="ＭＳ Ｐゴシック" charset="-128"/>
              </a:rPr>
              <a:t> Define</a:t>
            </a:r>
            <a:r>
              <a:rPr lang="en-US" baseline="0">
                <a:latin typeface="Arial" charset="0"/>
                <a:ea typeface="ＭＳ Ｐゴシック" charset="-128"/>
                <a:cs typeface="ＭＳ Ｐゴシック" charset="-128"/>
              </a:rPr>
              <a:t> </a:t>
            </a:r>
            <a:r>
              <a:rPr lang="en-US" baseline="0" err="1">
                <a:latin typeface="Arial" charset="0"/>
                <a:ea typeface="ＭＳ Ｐゴシック" charset="-128"/>
                <a:cs typeface="ＭＳ Ｐゴシック" charset="-128"/>
              </a:rPr>
              <a:t>reas</a:t>
            </a:r>
            <a:r>
              <a:rPr lang="en-US" baseline="0">
                <a:latin typeface="Arial" charset="0"/>
                <a:ea typeface="ＭＳ Ｐゴシック" charset="-128"/>
                <a:cs typeface="ＭＳ Ｐゴシック" charset="-128"/>
              </a:rPr>
              <a:t> suspicion = </a:t>
            </a:r>
            <a:r>
              <a:rPr lang="en-US">
                <a:latin typeface="Arial" charset="0"/>
                <a:ea typeface="ＭＳ Ｐゴシック" charset="-128"/>
                <a:cs typeface="ＭＳ Ｐゴシック" charset="-128"/>
              </a:rPr>
              <a:t>“Reasonable suspicion” is more than a hunch. The officer must suspect</a:t>
            </a:r>
            <a:r>
              <a:rPr lang="en-US" baseline="0">
                <a:latin typeface="Arial" charset="0"/>
                <a:ea typeface="ＭＳ Ｐゴシック" charset="-128"/>
                <a:cs typeface="ＭＳ Ｐゴシック" charset="-128"/>
              </a:rPr>
              <a:t> that you either just committed or are about to commit a crime and they</a:t>
            </a:r>
            <a:r>
              <a:rPr lang="en-US">
                <a:latin typeface="Arial" charset="0"/>
                <a:ea typeface="ＭＳ Ｐゴシック" charset="-128"/>
                <a:cs typeface="ＭＳ Ｐゴシック" charset="-128"/>
              </a:rPr>
              <a:t> need</a:t>
            </a:r>
            <a:r>
              <a:rPr lang="en-US" baseline="0">
                <a:latin typeface="Arial" charset="0"/>
                <a:ea typeface="ＭＳ Ｐゴシック" charset="-128"/>
                <a:cs typeface="ＭＳ Ｐゴシック" charset="-128"/>
              </a:rPr>
              <a:t> to be able to articulate to you what crime he or she suspects you were involved in.</a:t>
            </a:r>
          </a:p>
          <a:p>
            <a:pPr eaLnBrk="1" hangingPunct="1">
              <a:buFontTx/>
              <a:buChar char="-"/>
            </a:pPr>
            <a:r>
              <a:rPr lang="en-US" baseline="0">
                <a:latin typeface="Arial" charset="0"/>
                <a:ea typeface="ＭＳ Ｐゴシック" charset="-128"/>
                <a:cs typeface="ＭＳ Ｐゴシック" charset="-128"/>
              </a:rPr>
              <a:t>Ask, “Why am I being detained?” </a:t>
            </a:r>
          </a:p>
          <a:p>
            <a:pPr eaLnBrk="1" hangingPunct="1">
              <a:buFontTx/>
              <a:buChar char="-"/>
            </a:pPr>
            <a:r>
              <a:rPr lang="en-US" baseline="0">
                <a:latin typeface="Arial" charset="0"/>
                <a:ea typeface="ＭＳ Ｐゴシック" charset="-128"/>
                <a:cs typeface="ＭＳ Ｐゴシック" charset="-128"/>
              </a:rPr>
              <a:t>Remember what the officer tells you is the basis for his or her reasonable suspicion, because if what they tell you differs from the police report, your defense lawyer may be able to use that difference to get the charges thrown out. </a:t>
            </a:r>
          </a:p>
          <a:p>
            <a:pPr eaLnBrk="1" hangingPunct="1">
              <a:buFontTx/>
              <a:buChar char="-"/>
            </a:pPr>
            <a:r>
              <a:rPr lang="en-US" baseline="0">
                <a:latin typeface="Arial" charset="0"/>
                <a:ea typeface="ＭＳ Ｐゴシック" charset="-128"/>
                <a:cs typeface="ＭＳ Ｐゴシック" charset="-128"/>
              </a:rPr>
              <a:t>In OR, you actually never have to give them your physical ID unless you’re driving, but if you’re being detained, you do have to tell them your 3 basic pieces of info.  We’ll cover this in a second.</a:t>
            </a:r>
            <a:endParaRPr lang="en-US">
              <a:latin typeface="Arial" charset="0"/>
              <a:ea typeface="ＭＳ Ｐゴシック" charset="-128"/>
              <a:cs typeface="ＭＳ Ｐゴシック" charset="-128"/>
            </a:endParaRPr>
          </a:p>
          <a:p>
            <a:pPr eaLnBrk="1" hangingPunct="1">
              <a:buFontTx/>
              <a:buNone/>
            </a:pPr>
            <a:r>
              <a:rPr lang="en-US">
                <a:latin typeface="Arial" charset="0"/>
                <a:ea typeface="ＭＳ Ｐゴシック" charset="-128"/>
                <a:cs typeface="ＭＳ Ｐゴシック" charset="-128"/>
              </a:rPr>
              <a:t> </a:t>
            </a:r>
          </a:p>
          <a:p>
            <a:pPr eaLnBrk="1" hangingPunct="1">
              <a:buFontTx/>
              <a:buNone/>
            </a:pP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468523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9E880D7-D4DF-E84F-89D3-ABE6C997F891}" type="slidenum">
              <a:rPr lang="en-US"/>
              <a:pPr/>
              <a:t>25</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Stop.  Take a deep breath.  All of your actions can be misinterpreted in an incident/police report.  You never want to give them ammunition.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 Your</a:t>
            </a:r>
            <a:r>
              <a:rPr lang="en-US" baseline="0">
                <a:latin typeface="Arial" charset="0"/>
                <a:ea typeface="ＭＳ Ｐゴシック" charset="-128"/>
                <a:cs typeface="ＭＳ Ｐゴシック" charset="-128"/>
              </a:rPr>
              <a:t> first step when interacting with the police should be to ask if you are free to leave; if they say yes, then do so. Remember that you do not need to provide them with identification if they are not detaining you, unless you are the driver of a vehicle.</a:t>
            </a:r>
            <a:r>
              <a:rPr lang="en-US">
                <a:latin typeface="Arial" charset="0"/>
                <a:ea typeface="ＭＳ Ｐゴシック" charset="-128"/>
                <a:cs typeface="ＭＳ Ｐゴシック" charset="-128"/>
              </a:rPr>
              <a:t> </a:t>
            </a:r>
          </a:p>
          <a:p>
            <a:pPr eaLnBrk="1" hangingPunct="1">
              <a:buFontTx/>
              <a:buChar char="-"/>
            </a:pP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 You may invoke your 5th amendment rights and remain silent. </a:t>
            </a:r>
          </a:p>
          <a:p>
            <a:pPr eaLnBrk="1" hangingPunct="1">
              <a:buFontTx/>
              <a:buChar char="-"/>
            </a:pPr>
            <a:r>
              <a:rPr lang="en-US">
                <a:latin typeface="Arial" charset="0"/>
                <a:ea typeface="ＭＳ Ｐゴシック" charset="-128"/>
                <a:cs typeface="ＭＳ Ｐゴシック" charset="-128"/>
              </a:rPr>
              <a:t> - It’s important to remember that anything you say can</a:t>
            </a:r>
            <a:r>
              <a:rPr lang="en-US" baseline="0">
                <a:latin typeface="Arial" charset="0"/>
                <a:ea typeface="ＭＳ Ｐゴシック" charset="-128"/>
                <a:cs typeface="ＭＳ Ｐゴシック" charset="-128"/>
              </a:rPr>
              <a:t> and will be used against you or someone else.</a:t>
            </a:r>
          </a:p>
          <a:p>
            <a:pPr eaLnBrk="1" hangingPunct="1">
              <a:buFontTx/>
              <a:buChar char="-"/>
            </a:pPr>
            <a:r>
              <a:rPr lang="en-US" baseline="0">
                <a:latin typeface="Arial" charset="0"/>
                <a:ea typeface="ＭＳ Ｐゴシック" charset="-128"/>
                <a:cs typeface="ＭＳ Ｐゴシック" charset="-128"/>
              </a:rPr>
              <a:t> - Your best bet is to stay calm and firmly (verbally) assert your rights.</a:t>
            </a:r>
          </a:p>
          <a:p>
            <a:pPr eaLnBrk="1" hangingPunct="1">
              <a:buFontTx/>
              <a:buNone/>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 Don’t run away even if you believe what is happening to you is unreasonable or unlawful; this may lead to your arrest.</a:t>
            </a:r>
          </a:p>
          <a:p>
            <a:pPr marL="0" marR="0" indent="0" algn="l" defTabSz="914400" rtl="0" eaLnBrk="1" fontAlgn="base" latinLnBrk="0" hangingPunct="1">
              <a:lnSpc>
                <a:spcPct val="100000"/>
              </a:lnSpc>
              <a:spcBef>
                <a:spcPct val="30000"/>
              </a:spcBef>
              <a:spcAft>
                <a:spcPct val="0"/>
              </a:spcAft>
              <a:buClrTx/>
              <a:buSzTx/>
              <a:buFontTx/>
              <a:buChar char="-"/>
              <a:tabLst/>
              <a:defRPr/>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NEVER</a:t>
            </a:r>
            <a:r>
              <a:rPr lang="en-US" baseline="0">
                <a:latin typeface="Arial" charset="0"/>
                <a:ea typeface="ＭＳ Ｐゴシック" charset="-128"/>
                <a:cs typeface="ＭＳ Ｐゴシック" charset="-128"/>
              </a:rPr>
              <a:t> CONSENT TO A SEARCH, even if cop can lawfully search you, still don’t consent (cause you never know…)</a:t>
            </a:r>
            <a:endParaRPr lang="en-US">
              <a:latin typeface="Arial" charset="0"/>
              <a:ea typeface="ＭＳ Ｐゴシック" charset="-128"/>
              <a:cs typeface="ＭＳ Ｐゴシック" charset="-128"/>
            </a:endParaRPr>
          </a:p>
          <a:p>
            <a:pPr eaLnBrk="1" hangingPunct="1">
              <a:buFontTx/>
              <a:buNone/>
            </a:pP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0734556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907844E-55F4-1446-B730-6110249DA837}" type="slidenum">
              <a:rPr lang="en-US"/>
              <a:pPr/>
              <a:t>26</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buFontTx/>
              <a:buNone/>
            </a:pPr>
            <a:r>
              <a:rPr lang="en-US">
                <a:latin typeface="Arial" charset="0"/>
                <a:ea typeface="ＭＳ Ｐゴシック" charset="-128"/>
                <a:cs typeface="ＭＳ Ｐゴシック" charset="-128"/>
              </a:rPr>
              <a:t>- At the</a:t>
            </a:r>
            <a:r>
              <a:rPr lang="en-US" baseline="0">
                <a:latin typeface="Arial" charset="0"/>
                <a:ea typeface="ＭＳ Ｐゴシック" charset="-128"/>
                <a:cs typeface="ＭＳ Ｐゴシック" charset="-128"/>
              </a:rPr>
              <a:t> detention level, </a:t>
            </a:r>
            <a:r>
              <a:rPr lang="en-US">
                <a:latin typeface="Arial" charset="0"/>
                <a:ea typeface="ＭＳ Ｐゴシック" charset="-128"/>
                <a:cs typeface="ＭＳ Ｐゴシック" charset="-128"/>
              </a:rPr>
              <a:t>you are required to provide them with</a:t>
            </a:r>
            <a:r>
              <a:rPr lang="en-US" baseline="0">
                <a:latin typeface="Arial" charset="0"/>
                <a:ea typeface="ＭＳ Ｐゴシック" charset="-128"/>
                <a:cs typeface="ＭＳ Ｐゴシック" charset="-128"/>
              </a:rPr>
              <a:t> your identifying info</a:t>
            </a:r>
            <a:r>
              <a:rPr lang="en-US">
                <a:latin typeface="Arial" charset="0"/>
                <a:ea typeface="ＭＳ Ｐゴシック" charset="-128"/>
                <a:cs typeface="ＭＳ Ｐゴシック" charset="-128"/>
              </a:rPr>
              <a:t> upon request. </a:t>
            </a:r>
          </a:p>
          <a:p>
            <a:pPr eaLnBrk="1" hangingPunct="1">
              <a:buFontTx/>
              <a:buChar char="-"/>
            </a:pPr>
            <a:r>
              <a:rPr lang="en-US">
                <a:latin typeface="Arial" charset="0"/>
                <a:ea typeface="ＭＳ Ｐゴシック" charset="-128"/>
                <a:cs typeface="ＭＳ Ｐゴシック" charset="-128"/>
              </a:rPr>
              <a:t> - Identification</a:t>
            </a:r>
            <a:r>
              <a:rPr lang="en-US" baseline="0">
                <a:latin typeface="Arial" charset="0"/>
                <a:ea typeface="ＭＳ Ｐゴシック" charset="-128"/>
                <a:cs typeface="ＭＳ Ｐゴシック" charset="-128"/>
              </a:rPr>
              <a:t> consists of</a:t>
            </a:r>
            <a:r>
              <a:rPr lang="en-US">
                <a:latin typeface="Arial" charset="0"/>
                <a:ea typeface="ＭＳ Ｐゴシック" charset="-128"/>
                <a:cs typeface="ＭＳ Ｐゴシック" charset="-128"/>
              </a:rPr>
              <a:t> name, address, and date</a:t>
            </a:r>
            <a:r>
              <a:rPr lang="en-US" baseline="0">
                <a:latin typeface="Arial" charset="0"/>
                <a:ea typeface="ＭＳ Ｐゴシック" charset="-128"/>
                <a:cs typeface="ＭＳ Ｐゴシック" charset="-128"/>
              </a:rPr>
              <a:t> of </a:t>
            </a:r>
            <a:r>
              <a:rPr lang="en-US">
                <a:latin typeface="Arial" charset="0"/>
                <a:ea typeface="ＭＳ Ｐゴシック" charset="-128"/>
                <a:cs typeface="ＭＳ Ｐゴシック" charset="-128"/>
              </a:rPr>
              <a:t>birth. You do not need to provide your social security number</a:t>
            </a:r>
            <a:r>
              <a:rPr lang="en-US" baseline="0">
                <a:latin typeface="Arial" charset="0"/>
                <a:ea typeface="ＭＳ Ｐゴシック" charset="-128"/>
                <a:cs typeface="ＭＳ Ｐゴシック" charset="-128"/>
              </a:rPr>
              <a:t> or any other information; you do not necessarily need to provide an ID card as long as you provide them with name, address and DOB.</a:t>
            </a:r>
          </a:p>
          <a:p>
            <a:pPr eaLnBrk="1" hangingPunct="1">
              <a:buFontTx/>
              <a:buChar char="-"/>
            </a:pPr>
            <a:r>
              <a:rPr lang="en-US" baseline="0">
                <a:latin typeface="Arial" charset="0"/>
                <a:ea typeface="ＭＳ Ｐゴシック" charset="-128"/>
                <a:cs typeface="ＭＳ Ｐゴシック" charset="-128"/>
              </a:rPr>
              <a:t> - If you are transient, you can say that. Though this may present a problem for release, if you are arrested.</a:t>
            </a: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 -</a:t>
            </a:r>
            <a:r>
              <a:rPr lang="en-US" baseline="0">
                <a:latin typeface="Arial" charset="0"/>
                <a:ea typeface="ＭＳ Ｐゴシック" charset="-128"/>
                <a:cs typeface="ＭＳ Ｐゴシック" charset="-128"/>
              </a:rPr>
              <a:t> - </a:t>
            </a:r>
            <a:r>
              <a:rPr lang="en-US">
                <a:latin typeface="Arial" charset="0"/>
                <a:ea typeface="ＭＳ Ｐゴシック" charset="-128"/>
                <a:cs typeface="ＭＳ Ｐゴシック" charset="-128"/>
              </a:rPr>
              <a:t>Giving a false name is a criminal offense.</a:t>
            </a:r>
          </a:p>
          <a:p>
            <a:pPr eaLnBrk="1" hangingPunct="1">
              <a:buFontTx/>
              <a:buChar char="-"/>
            </a:pPr>
            <a:r>
              <a:rPr lang="en-US">
                <a:latin typeface="Arial" charset="0"/>
                <a:ea typeface="ＭＳ Ｐゴシック" charset="-128"/>
                <a:cs typeface="ＭＳ Ｐゴシック" charset="-128"/>
              </a:rPr>
              <a:t>STILL HAVE 5</a:t>
            </a:r>
            <a:r>
              <a:rPr lang="en-US" baseline="30000">
                <a:latin typeface="Arial" charset="0"/>
                <a:ea typeface="ＭＳ Ｐゴシック" charset="-128"/>
                <a:cs typeface="ＭＳ Ｐゴシック" charset="-128"/>
              </a:rPr>
              <a:t>TH</a:t>
            </a:r>
            <a:r>
              <a:rPr lang="en-US">
                <a:latin typeface="Arial" charset="0"/>
                <a:ea typeface="ＭＳ Ｐゴシック" charset="-128"/>
                <a:cs typeface="ＭＳ Ｐゴシック" charset="-128"/>
              </a:rPr>
              <a:t> AMENDMENT RIGHT TO REMAIN SILENT,</a:t>
            </a:r>
            <a:r>
              <a:rPr lang="en-US" baseline="0">
                <a:latin typeface="Arial" charset="0"/>
                <a:ea typeface="ＭＳ Ｐゴシック" charset="-128"/>
                <a:cs typeface="ＭＳ Ｐゴシック" charset="-128"/>
              </a:rPr>
              <a:t> BUT IF YOU DON’T ID YOURSELF, THEY CAN TAKE YOU TO JAIL IN ORDER TO VERIFY IDENTITY THROUGH FINGERPRINTS.</a:t>
            </a:r>
            <a:endParaRPr lang="en-US">
              <a:latin typeface="Arial" charset="0"/>
              <a:ea typeface="ＭＳ Ｐゴシック" charset="-128"/>
              <a:cs typeface="ＭＳ Ｐゴシック" charset="-128"/>
            </a:endParaRPr>
          </a:p>
          <a:p>
            <a:pPr eaLnBrk="1" hangingPunct="1">
              <a:buFontTx/>
              <a:buChar char="-"/>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Police may pat down your clothing if they have a reasonable suspicion that you are carrying a concealed weapon; do not physically resist but make it clear that you do not consent to any further search. What you choose to say to the police is important—it can be used against you later and can provide the police with probable cause to arrest you. </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 - Test: “Imminent</a:t>
            </a:r>
            <a:r>
              <a:rPr lang="en-US" baseline="0">
                <a:latin typeface="Arial" charset="0"/>
                <a:ea typeface="ＭＳ Ｐゴシック" charset="-128"/>
                <a:cs typeface="ＭＳ Ｐゴシック" charset="-128"/>
              </a:rPr>
              <a:t> threat of serious physical injury</a:t>
            </a:r>
            <a:r>
              <a:rPr lang="en-US">
                <a:latin typeface="Arial" charset="0"/>
                <a:ea typeface="ＭＳ Ｐゴシック" charset="-128"/>
                <a:cs typeface="ＭＳ Ｐゴシック" charset="-128"/>
              </a:rPr>
              <a:t>” is the basis</a:t>
            </a:r>
            <a:r>
              <a:rPr lang="en-US" baseline="0">
                <a:latin typeface="Arial" charset="0"/>
                <a:ea typeface="ＭＳ Ｐゴシック" charset="-128"/>
                <a:cs typeface="ＭＳ Ｐゴシック" charset="-128"/>
              </a:rPr>
              <a:t> for the pat down search. The officer can only go so far as to ascertain that you do not have a concealed weapon / pose an “imminent threat of serious physical injury” to the officer. </a:t>
            </a:r>
            <a:r>
              <a:rPr lang="en-US">
                <a:latin typeface="Arial" pitchFamily="30" charset="0"/>
                <a:ea typeface="ＭＳ Ｐゴシック" pitchFamily="30" charset="-128"/>
                <a:cs typeface="ＭＳ Ｐゴシック" pitchFamily="30" charset="-128"/>
              </a:rPr>
              <a:t>They cannot look inside your </a:t>
            </a:r>
            <a:r>
              <a:rPr lang="en-US" err="1">
                <a:latin typeface="Arial" pitchFamily="30" charset="0"/>
                <a:ea typeface="ＭＳ Ｐゴシック" pitchFamily="30" charset="-128"/>
                <a:cs typeface="ＭＳ Ｐゴシック" pitchFamily="30" charset="-128"/>
              </a:rPr>
              <a:t>altoids</a:t>
            </a:r>
            <a:r>
              <a:rPr lang="en-US">
                <a:latin typeface="Arial" pitchFamily="30" charset="0"/>
                <a:ea typeface="ＭＳ Ｐゴシック" pitchFamily="30" charset="-128"/>
                <a:cs typeface="ＭＳ Ｐゴシック" pitchFamily="30" charset="-128"/>
              </a:rPr>
              <a:t> tin for your pot.</a:t>
            </a:r>
            <a:endParaRPr lang="en-US">
              <a:latin typeface="Arial" charset="0"/>
              <a:ea typeface="ＭＳ Ｐゴシック" charset="-128"/>
              <a:cs typeface="ＭＳ Ｐゴシック" charset="-128"/>
            </a:endParaRPr>
          </a:p>
          <a:p>
            <a:pPr eaLnBrk="1" hangingPunct="1">
              <a:buFontTx/>
              <a:buChar char="-"/>
            </a:pP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You do not have to consent to a search.</a:t>
            </a:r>
          </a:p>
          <a:p>
            <a:pPr eaLnBrk="1" hangingPunct="1">
              <a:buFontTx/>
              <a:buChar char="-"/>
            </a:pPr>
            <a:r>
              <a:rPr lang="en-US">
                <a:latin typeface="Arial" charset="0"/>
                <a:ea typeface="ＭＳ Ｐゴシック" charset="-128"/>
                <a:cs typeface="ＭＳ Ｐゴシック" charset="-128"/>
              </a:rPr>
              <a:t> - However, if the police have probable cause or a warrant, then your consent is not required.</a:t>
            </a:r>
            <a:r>
              <a:rPr lang="en-US" baseline="0">
                <a:latin typeface="Arial" charset="0"/>
                <a:ea typeface="ＭＳ Ｐゴシック" charset="-128"/>
                <a:cs typeface="ＭＳ Ｐゴシック" charset="-128"/>
              </a:rPr>
              <a:t> It’s still important to verbally refuse to consent to the search. This will not stop them, but if the search is illegal, then the police cannot later say that you consented.</a:t>
            </a: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 -</a:t>
            </a:r>
            <a:r>
              <a:rPr lang="en-US" baseline="0">
                <a:latin typeface="Arial" charset="0"/>
                <a:ea typeface="ＭＳ Ｐゴシック" charset="-128"/>
                <a:cs typeface="ＭＳ Ｐゴシック" charset="-128"/>
              </a:rPr>
              <a:t> - </a:t>
            </a:r>
            <a:r>
              <a:rPr lang="en-US">
                <a:latin typeface="Arial" charset="0"/>
                <a:ea typeface="ＭＳ Ｐゴシック" charset="-128"/>
                <a:cs typeface="ＭＳ Ｐゴシック" charset="-128"/>
              </a:rPr>
              <a:t>If the police say they have a warrant, ask to see it. A warrant must have a judge’s signature, the</a:t>
            </a:r>
            <a:r>
              <a:rPr lang="en-US" baseline="0">
                <a:latin typeface="Arial" charset="0"/>
                <a:ea typeface="ＭＳ Ｐゴシック" charset="-128"/>
                <a:cs typeface="ＭＳ Ｐゴシック" charset="-128"/>
              </a:rPr>
              <a:t> date, and description of what law enforcement is allowed to search. </a:t>
            </a:r>
          </a:p>
          <a:p>
            <a:pPr eaLnBrk="1" hangingPunct="1">
              <a:buFontTx/>
              <a:buChar char="-"/>
            </a:pPr>
            <a:r>
              <a:rPr lang="en-US" baseline="0">
                <a:latin typeface="Arial" charset="0"/>
                <a:ea typeface="ＭＳ Ｐゴシック" charset="-128"/>
                <a:cs typeface="ＭＳ Ｐゴシック" charset="-128"/>
              </a:rPr>
              <a:t> - - - If the warrant says “the house,” but not the shed, then the police can not search the shed. If you see the police search an area that is not within the parameters of the warrant, do not tell them. Their error maybe be grounds for getting anything obtained from the search throw out.</a:t>
            </a:r>
            <a:endParaRPr lang="en-US">
              <a:latin typeface="Arial" charset="0"/>
              <a:ea typeface="ＭＳ Ｐゴシック" charset="-128"/>
              <a:cs typeface="ＭＳ Ｐゴシック" charset="-128"/>
            </a:endParaRPr>
          </a:p>
          <a:p>
            <a:pPr eaLnBrk="1" hangingPunct="1">
              <a:buFontTx/>
              <a:buNone/>
            </a:pP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 Remember officers names and badge numbers and write down everything about the incident as soon as possible.  Memories fade over time and you want an accurate account to hold up against the officer’s police report.</a:t>
            </a:r>
          </a:p>
        </p:txBody>
      </p:sp>
    </p:spTree>
    <p:extLst>
      <p:ext uri="{BB962C8B-B14F-4D97-AF65-F5344CB8AC3E}">
        <p14:creationId xmlns:p14="http://schemas.microsoft.com/office/powerpoint/2010/main" val="42645423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21872D2-11E7-3241-96EE-81B407C9DDD8}" type="slidenum">
              <a:rPr lang="en-US"/>
              <a:pPr/>
              <a:t>27</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*continue framing the timeline of an encounter.  This is the next step.  This would be stage 3.</a:t>
            </a:r>
          </a:p>
          <a:p>
            <a:pPr eaLnBrk="1" hangingPunct="1">
              <a:buFontTx/>
              <a:buNone/>
            </a:pPr>
            <a:endParaRPr lang="en-US" baseline="0">
              <a:latin typeface="Arial" charset="0"/>
              <a:ea typeface="ＭＳ Ｐゴシック" charset="-128"/>
              <a:cs typeface="ＭＳ Ｐゴシック" charset="-128"/>
            </a:endParaRPr>
          </a:p>
          <a:p>
            <a:pPr eaLnBrk="1" hangingPunct="1">
              <a:buFontTx/>
              <a:buChar char="-"/>
            </a:pPr>
            <a:r>
              <a:rPr lang="en-US" baseline="0">
                <a:latin typeface="Arial" charset="0"/>
                <a:ea typeface="ＭＳ Ｐゴシック" charset="-128"/>
                <a:cs typeface="ＭＳ Ｐゴシック" charset="-128"/>
              </a:rPr>
              <a:t>If the police say you are under arrest, then at that point, you may likely be going to jail, so try to stay calm and remember your rights. </a:t>
            </a:r>
          </a:p>
          <a:p>
            <a:pPr eaLnBrk="1" hangingPunct="1">
              <a:buFontTx/>
              <a:buChar char="-"/>
            </a:pPr>
            <a:r>
              <a:rPr lang="en-US">
                <a:latin typeface="Arial" charset="0"/>
                <a:ea typeface="ＭＳ Ｐゴシック" charset="-128"/>
                <a:cs typeface="ＭＳ Ｐゴシック" charset="-128"/>
              </a:rPr>
              <a:t> - You should immediately ask for a</a:t>
            </a:r>
            <a:r>
              <a:rPr lang="en-US" baseline="0">
                <a:latin typeface="Arial" charset="0"/>
                <a:ea typeface="ＭＳ Ｐゴシック" charset="-128"/>
                <a:cs typeface="ＭＳ Ｐゴシック" charset="-128"/>
              </a:rPr>
              <a:t> lawyer when taken into custody and immediately thereafter assert your right to remain silent. Then </a:t>
            </a:r>
            <a:r>
              <a:rPr lang="en-US">
                <a:latin typeface="Arial" charset="0"/>
                <a:ea typeface="ＭＳ Ｐゴシック" charset="-128"/>
                <a:cs typeface="ＭＳ Ｐゴシック" charset="-128"/>
              </a:rPr>
              <a:t>wait for your attorney before saying anything.</a:t>
            </a:r>
            <a:endParaRPr lang="en-US" baseline="0">
              <a:latin typeface="Arial" charset="0"/>
              <a:ea typeface="ＭＳ Ｐゴシック" charset="-128"/>
              <a:cs typeface="ＭＳ Ｐゴシック" charset="-128"/>
            </a:endParaRPr>
          </a:p>
          <a:p>
            <a:pPr eaLnBrk="1" hangingPunct="1">
              <a:buFontTx/>
              <a:buChar char="-"/>
            </a:pPr>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If</a:t>
            </a:r>
            <a:r>
              <a:rPr lang="en-US" baseline="0">
                <a:latin typeface="Arial" charset="0"/>
                <a:ea typeface="ＭＳ Ｐゴシック" charset="-128"/>
                <a:cs typeface="ＭＳ Ｐゴシック" charset="-128"/>
              </a:rPr>
              <a:t> the police try to re-locate you to another area, before they move you, ask if you are under arrest.</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Anyone under 18 has the same rights, but normally the jail will only release them to a parent or guardian who personally comes down to the jail as opposed to adults who can be released “on their own recognizance”</a:t>
            </a:r>
            <a:endParaRPr lang="en-US">
              <a:latin typeface="Arial" charset="0"/>
              <a:ea typeface="ＭＳ Ｐゴシック" charset="-128"/>
              <a:cs typeface="ＭＳ Ｐゴシック" charset="-128"/>
            </a:endParaRP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If you refuse to provide a name and address while in custody, you will not be eligible for release or a court appointed attorney in most circumstances. You will be booked as a John/Jane</a:t>
            </a:r>
            <a:r>
              <a:rPr lang="en-US" baseline="0">
                <a:latin typeface="Arial" charset="0"/>
                <a:ea typeface="ＭＳ Ｐゴシック" charset="-128"/>
                <a:cs typeface="ＭＳ Ｐゴシック" charset="-128"/>
              </a:rPr>
              <a:t> Doe.</a:t>
            </a:r>
            <a:endParaRPr lang="en-US">
              <a:latin typeface="Arial" charset="0"/>
              <a:ea typeface="ＭＳ Ｐゴシック" charset="-128"/>
              <a:cs typeface="ＭＳ Ｐゴシック" charset="-128"/>
            </a:endParaRP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Within a reasonable time, the police must allow you to make a phone call to your attorney and they may not legally listen to that call—but assume that they will. </a:t>
            </a: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Do not talk to fellow arrestees regarding the circumstances of the arrest—you never know who might be listening.</a:t>
            </a: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You must be provided adequate medical care while in custody. If you are on medication, inform the jail of that fact immediately and repeatedly. If you are injured, request medical attention repeatedly</a:t>
            </a:r>
            <a:r>
              <a:rPr lang="en-US" baseline="0">
                <a:latin typeface="Arial" charset="0"/>
                <a:ea typeface="ＭＳ Ｐゴシック" charset="-128"/>
                <a:cs typeface="ＭＳ Ｐゴシック" charset="-128"/>
              </a:rPr>
              <a:t> and take photographs of your injuries as soon as possible.</a:t>
            </a:r>
            <a:r>
              <a:rPr lang="en-US">
                <a:latin typeface="Arial" charset="0"/>
                <a:ea typeface="ＭＳ Ｐゴシック" charset="-128"/>
                <a:cs typeface="ＭＳ Ｐゴシック" charset="-128"/>
              </a:rPr>
              <a:t> </a:t>
            </a: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If you have dietary restrictions for health or religious reasons, the jail may be required to provide you with alternative meals. Inform the jail of your dietary needs as soon as you arrive. If the jail fails to accommodate those needs, begin the grievance process immediately.</a:t>
            </a:r>
          </a:p>
        </p:txBody>
      </p:sp>
    </p:spTree>
    <p:extLst>
      <p:ext uri="{BB962C8B-B14F-4D97-AF65-F5344CB8AC3E}">
        <p14:creationId xmlns:p14="http://schemas.microsoft.com/office/powerpoint/2010/main" val="9024072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E1E3110-9780-1244-84E9-1E40E03158BC}" type="slidenum">
              <a:rPr lang="en-US"/>
              <a:pPr/>
              <a:t>28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buFontTx/>
              <a:buNone/>
            </a:pPr>
            <a:r>
              <a:rPr lang="en-US">
                <a:latin typeface="Arial" pitchFamily="30" charset="0"/>
                <a:ea typeface="ＭＳ Ｐゴシック" pitchFamily="30" charset="-128"/>
                <a:cs typeface="ＭＳ Ｐゴシック" pitchFamily="30" charset="-128"/>
              </a:rPr>
              <a:t>Define Probable cause: means “more likely than not” you’ve committed a crime.</a:t>
            </a:r>
          </a:p>
          <a:p>
            <a:pPr lvl="1" eaLnBrk="1" hangingPunct="1">
              <a:buFontTx/>
              <a:buChar char="-"/>
            </a:pPr>
            <a:r>
              <a:rPr lang="en-US">
                <a:latin typeface="Arial" pitchFamily="30" charset="0"/>
                <a:ea typeface="ＭＳ Ｐゴシック" pitchFamily="30" charset="-128"/>
                <a:cs typeface="ＭＳ Ｐゴシック" pitchFamily="30" charset="-128"/>
              </a:rPr>
              <a:t>Even a single informant is enough to give probable cause</a:t>
            </a:r>
          </a:p>
          <a:p>
            <a:pPr lvl="1" eaLnBrk="1" hangingPunct="1">
              <a:buFontTx/>
              <a:buChar char="-"/>
            </a:pPr>
            <a:r>
              <a:rPr lang="en-US">
                <a:latin typeface="Arial" pitchFamily="30" charset="0"/>
                <a:ea typeface="ＭＳ Ｐゴシック" pitchFamily="30" charset="-128"/>
                <a:cs typeface="ＭＳ Ｐゴシック" pitchFamily="30" charset="-128"/>
              </a:rPr>
              <a:t>They can also arrest you if they have a bench warrant, such as if you missed a court date</a:t>
            </a:r>
          </a:p>
          <a:p>
            <a:pPr lvl="1" eaLnBrk="1" hangingPunct="1">
              <a:buFontTx/>
              <a:buChar char="-"/>
            </a:pPr>
            <a:r>
              <a:rPr lang="en-US">
                <a:latin typeface="Arial" pitchFamily="30" charset="0"/>
                <a:ea typeface="ＭＳ Ｐゴシック" pitchFamily="30" charset="-128"/>
                <a:cs typeface="ＭＳ Ｐゴシック" pitchFamily="30" charset="-128"/>
              </a:rPr>
              <a:t> Exception: for misdemeanor crimes, they can “cite and release,” but it’s up to their discretion</a:t>
            </a: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6015451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BD06C390-2128-7748-A192-E2E12CAD107C}" type="slidenum">
              <a:rPr lang="en-US"/>
              <a:pPr/>
              <a:t>29</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buFontTx/>
              <a:buChar char="-"/>
            </a:pPr>
            <a:r>
              <a:rPr lang="en-US">
                <a:latin typeface="Arial" charset="0"/>
                <a:ea typeface="ＭＳ Ｐゴシック" charset="-128"/>
                <a:cs typeface="ＭＳ Ｐゴシック" charset="-128"/>
              </a:rPr>
              <a:t>When</a:t>
            </a:r>
            <a:r>
              <a:rPr lang="en-US" baseline="0">
                <a:latin typeface="Arial" charset="0"/>
                <a:ea typeface="ＭＳ Ｐゴシック" charset="-128"/>
                <a:cs typeface="ＭＳ Ｐゴシック" charset="-128"/>
              </a:rPr>
              <a:t> making an arrest, the police are allowed to search you “to the skin.” The basis for this search again is to look for weapons for the safety of the officer as well as searching for controlled substances, methods of escape, or valuables before taking you into custody. </a:t>
            </a:r>
          </a:p>
          <a:p>
            <a:pPr eaLnBrk="1" hangingPunct="1">
              <a:buFontTx/>
              <a:buChar char="-"/>
            </a:pPr>
            <a:r>
              <a:rPr lang="en-US">
                <a:latin typeface="Arial" pitchFamily="30" charset="0"/>
                <a:ea typeface="ＭＳ Ｐゴシック" pitchFamily="30" charset="-128"/>
                <a:cs typeface="ＭＳ Ｐゴシック" pitchFamily="30" charset="-128"/>
              </a:rPr>
              <a:t>Not the same as a strip search.  strip searches are </a:t>
            </a:r>
            <a:r>
              <a:rPr lang="en-US" err="1">
                <a:latin typeface="Arial" pitchFamily="30" charset="0"/>
                <a:ea typeface="ＭＳ Ｐゴシック" pitchFamily="30" charset="-128"/>
                <a:cs typeface="ＭＳ Ｐゴシック" pitchFamily="30" charset="-128"/>
              </a:rPr>
              <a:t>unconst</a:t>
            </a:r>
            <a:r>
              <a:rPr lang="en-US">
                <a:latin typeface="Arial" pitchFamily="30" charset="0"/>
                <a:ea typeface="ＭＳ Ｐゴシック" pitchFamily="30" charset="-128"/>
                <a:cs typeface="ＭＳ Ｐゴシック" pitchFamily="30" charset="-128"/>
              </a:rPr>
              <a:t> for all but the more serious crime. </a:t>
            </a:r>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 Test: the police may search any area within reaching distance or within your wing span.</a:t>
            </a:r>
          </a:p>
          <a:p>
            <a:pPr eaLnBrk="1" hangingPunct="1"/>
            <a:r>
              <a:rPr lang="en-US" baseline="0">
                <a:latin typeface="Arial" charset="0"/>
                <a:ea typeface="ＭＳ Ｐゴシック" charset="-128"/>
                <a:cs typeface="ＭＳ Ｐゴシック" charset="-128"/>
              </a:rPr>
              <a:t>- This means that the police may search the unlocked compartments of your vehicle and any bags within arm’s reach. </a:t>
            </a:r>
          </a:p>
          <a:p>
            <a:pPr eaLnBrk="1" hangingPunct="1">
              <a:buFontTx/>
              <a:buChar char="-"/>
            </a:pPr>
            <a:r>
              <a:rPr lang="en-US" baseline="0">
                <a:latin typeface="Arial" charset="0"/>
                <a:ea typeface="ＭＳ Ｐゴシック" charset="-128"/>
                <a:cs typeface="ＭＳ Ｐゴシック" charset="-128"/>
              </a:rPr>
              <a:t>You have the right to be searched by an officer of your own gender, so if the officer arresting you is of the opposite gender, you have the right to request he or she send for an officer of your gender to perform the search.</a:t>
            </a:r>
          </a:p>
          <a:p>
            <a:pPr eaLnBrk="1" hangingPunct="1">
              <a:buFontTx/>
              <a:buChar char="-"/>
            </a:pPr>
            <a:r>
              <a:rPr lang="en-US">
                <a:latin typeface="Arial" pitchFamily="30" charset="0"/>
                <a:ea typeface="ＭＳ Ｐゴシック" pitchFamily="30" charset="-128"/>
                <a:cs typeface="ＭＳ Ｐゴシック" pitchFamily="30" charset="-128"/>
              </a:rPr>
              <a:t>In order to access a trunk they have to get an admin warrant, which are always granted.</a:t>
            </a:r>
          </a:p>
          <a:p>
            <a:pPr eaLnBrk="1" hangingPunct="1">
              <a:buFontTx/>
              <a:buChar char="-"/>
            </a:pPr>
            <a:r>
              <a:rPr lang="en-US">
                <a:latin typeface="Arial" pitchFamily="30" charset="0"/>
                <a:ea typeface="ＭＳ Ｐゴシック" pitchFamily="30" charset="-128"/>
                <a:cs typeface="ＭＳ Ｐゴシック" pitchFamily="30" charset="-128"/>
              </a:rPr>
              <a:t> To protect a locked glove box, you can lock it.  If they want to look in there, either they can ask for the key or they will bust it open.</a:t>
            </a:r>
          </a:p>
          <a:p>
            <a:pPr eaLnBrk="1" hangingPunct="1">
              <a:buFontTx/>
              <a:buChar char="-"/>
            </a:pPr>
            <a:r>
              <a:rPr lang="en-US">
                <a:latin typeface="Arial" pitchFamily="30" charset="0"/>
                <a:ea typeface="ＭＳ Ｐゴシック" pitchFamily="30" charset="-128"/>
                <a:cs typeface="ＭＳ Ｐゴシック" pitchFamily="30" charset="-128"/>
              </a:rPr>
              <a:t>For other locked items, the general test is that if you can access it, they will access it</a:t>
            </a:r>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    </a:t>
            </a: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186774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3</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30708120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907844E-55F4-1446-B730-6110249DA837}" type="slidenum">
              <a:rPr lang="en-US"/>
              <a:pPr/>
              <a:t>30</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buFontTx/>
              <a:buNone/>
            </a:pPr>
            <a:r>
              <a:rPr lang="en-US">
                <a:latin typeface="Arial" charset="0"/>
                <a:ea typeface="ＭＳ Ｐゴシック" charset="-128"/>
                <a:cs typeface="ＭＳ Ｐゴシック" charset="-128"/>
              </a:rPr>
              <a:t>- At the</a:t>
            </a:r>
            <a:r>
              <a:rPr lang="en-US" baseline="0">
                <a:latin typeface="Arial" charset="0"/>
                <a:ea typeface="ＭＳ Ｐゴシック" charset="-128"/>
                <a:cs typeface="ＭＳ Ｐゴシック" charset="-128"/>
              </a:rPr>
              <a:t> detention level, </a:t>
            </a:r>
            <a:r>
              <a:rPr lang="en-US">
                <a:latin typeface="Arial" charset="0"/>
                <a:ea typeface="ＭＳ Ｐゴシック" charset="-128"/>
                <a:cs typeface="ＭＳ Ｐゴシック" charset="-128"/>
              </a:rPr>
              <a:t>you are required to provide them with</a:t>
            </a:r>
            <a:r>
              <a:rPr lang="en-US" baseline="0">
                <a:latin typeface="Arial" charset="0"/>
                <a:ea typeface="ＭＳ Ｐゴシック" charset="-128"/>
                <a:cs typeface="ＭＳ Ｐゴシック" charset="-128"/>
              </a:rPr>
              <a:t> your identifying info</a:t>
            </a:r>
            <a:r>
              <a:rPr lang="en-US">
                <a:latin typeface="Arial" charset="0"/>
                <a:ea typeface="ＭＳ Ｐゴシック" charset="-128"/>
                <a:cs typeface="ＭＳ Ｐゴシック" charset="-128"/>
              </a:rPr>
              <a:t> upon request. </a:t>
            </a:r>
          </a:p>
          <a:p>
            <a:pPr eaLnBrk="1" hangingPunct="1">
              <a:buFontTx/>
              <a:buChar char="-"/>
            </a:pPr>
            <a:r>
              <a:rPr lang="en-US">
                <a:latin typeface="Arial" charset="0"/>
                <a:ea typeface="ＭＳ Ｐゴシック" charset="-128"/>
                <a:cs typeface="ＭＳ Ｐゴシック" charset="-128"/>
              </a:rPr>
              <a:t> - Identification</a:t>
            </a:r>
            <a:r>
              <a:rPr lang="en-US" baseline="0">
                <a:latin typeface="Arial" charset="0"/>
                <a:ea typeface="ＭＳ Ｐゴシック" charset="-128"/>
                <a:cs typeface="ＭＳ Ｐゴシック" charset="-128"/>
              </a:rPr>
              <a:t> consists of</a:t>
            </a:r>
            <a:r>
              <a:rPr lang="en-US">
                <a:latin typeface="Arial" charset="0"/>
                <a:ea typeface="ＭＳ Ｐゴシック" charset="-128"/>
                <a:cs typeface="ＭＳ Ｐゴシック" charset="-128"/>
              </a:rPr>
              <a:t> name, address, and date</a:t>
            </a:r>
            <a:r>
              <a:rPr lang="en-US" baseline="0">
                <a:latin typeface="Arial" charset="0"/>
                <a:ea typeface="ＭＳ Ｐゴシック" charset="-128"/>
                <a:cs typeface="ＭＳ Ｐゴシック" charset="-128"/>
              </a:rPr>
              <a:t> of </a:t>
            </a:r>
            <a:r>
              <a:rPr lang="en-US">
                <a:latin typeface="Arial" charset="0"/>
                <a:ea typeface="ＭＳ Ｐゴシック" charset="-128"/>
                <a:cs typeface="ＭＳ Ｐゴシック" charset="-128"/>
              </a:rPr>
              <a:t>birth. You do not need to provide your social security number</a:t>
            </a:r>
            <a:r>
              <a:rPr lang="en-US" baseline="0">
                <a:latin typeface="Arial" charset="0"/>
                <a:ea typeface="ＭＳ Ｐゴシック" charset="-128"/>
                <a:cs typeface="ＭＳ Ｐゴシック" charset="-128"/>
              </a:rPr>
              <a:t> or any other information; you do not necessarily need to provide an ID card as long as you provide them with name, address and DOB.</a:t>
            </a:r>
          </a:p>
          <a:p>
            <a:pPr eaLnBrk="1" hangingPunct="1">
              <a:buFontTx/>
              <a:buChar char="-"/>
            </a:pPr>
            <a:r>
              <a:rPr lang="en-US" baseline="0">
                <a:latin typeface="Arial" charset="0"/>
                <a:ea typeface="ＭＳ Ｐゴシック" charset="-128"/>
                <a:cs typeface="ＭＳ Ｐゴシック" charset="-128"/>
              </a:rPr>
              <a:t> - If you are transient, you can say that. Though this may present a problem for release, if you are arrested.</a:t>
            </a: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 -</a:t>
            </a:r>
            <a:r>
              <a:rPr lang="en-US" baseline="0">
                <a:latin typeface="Arial" charset="0"/>
                <a:ea typeface="ＭＳ Ｐゴシック" charset="-128"/>
                <a:cs typeface="ＭＳ Ｐゴシック" charset="-128"/>
              </a:rPr>
              <a:t> - </a:t>
            </a:r>
            <a:r>
              <a:rPr lang="en-US">
                <a:latin typeface="Arial" charset="0"/>
                <a:ea typeface="ＭＳ Ｐゴシック" charset="-128"/>
                <a:cs typeface="ＭＳ Ｐゴシック" charset="-128"/>
              </a:rPr>
              <a:t>Giving a false name is a criminal offense.</a:t>
            </a:r>
          </a:p>
          <a:p>
            <a:pPr eaLnBrk="1" hangingPunct="1">
              <a:buFontTx/>
              <a:buChar char="-"/>
            </a:pPr>
            <a:r>
              <a:rPr lang="en-US">
                <a:latin typeface="Arial" charset="0"/>
                <a:ea typeface="ＭＳ Ｐゴシック" charset="-128"/>
                <a:cs typeface="ＭＳ Ｐゴシック" charset="-128"/>
              </a:rPr>
              <a:t>STILL HAVE 5</a:t>
            </a:r>
            <a:r>
              <a:rPr lang="en-US" baseline="30000">
                <a:latin typeface="Arial" charset="0"/>
                <a:ea typeface="ＭＳ Ｐゴシック" charset="-128"/>
                <a:cs typeface="ＭＳ Ｐゴシック" charset="-128"/>
              </a:rPr>
              <a:t>TH</a:t>
            </a:r>
            <a:r>
              <a:rPr lang="en-US">
                <a:latin typeface="Arial" charset="0"/>
                <a:ea typeface="ＭＳ Ｐゴシック" charset="-128"/>
                <a:cs typeface="ＭＳ Ｐゴシック" charset="-128"/>
              </a:rPr>
              <a:t> AMENDMENT RIGHT TO REMAIN SILENT,</a:t>
            </a:r>
            <a:r>
              <a:rPr lang="en-US" baseline="0">
                <a:latin typeface="Arial" charset="0"/>
                <a:ea typeface="ＭＳ Ｐゴシック" charset="-128"/>
                <a:cs typeface="ＭＳ Ｐゴシック" charset="-128"/>
              </a:rPr>
              <a:t> BUT IF YOU DON’T ID YOURSELF, THEY CAN TAKE YOU TO JAIL IN ORDER TO VERIFY IDENTITY THROUGH FINGERPRINTS.</a:t>
            </a:r>
            <a:endParaRPr lang="en-US">
              <a:latin typeface="Arial" charset="0"/>
              <a:ea typeface="ＭＳ Ｐゴシック" charset="-128"/>
              <a:cs typeface="ＭＳ Ｐゴシック" charset="-128"/>
            </a:endParaRPr>
          </a:p>
          <a:p>
            <a:pPr eaLnBrk="1" hangingPunct="1">
              <a:buFontTx/>
              <a:buChar char="-"/>
            </a:pPr>
            <a:endParaRPr lang="en-US">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Police may pat down your clothing if they have a reasonable suspicion that you are carrying a concealed weapon; do not physically resist but make it clear that you do not consent to any further search. What you choose to say to the police is important—it can be used against you later and can provide the police with probable cause to arrest you. </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a:latin typeface="Arial" charset="0"/>
                <a:ea typeface="ＭＳ Ｐゴシック" charset="-128"/>
                <a:cs typeface="ＭＳ Ｐゴシック" charset="-128"/>
              </a:rPr>
              <a:t> - Test: “Imminent</a:t>
            </a:r>
            <a:r>
              <a:rPr lang="en-US" baseline="0">
                <a:latin typeface="Arial" charset="0"/>
                <a:ea typeface="ＭＳ Ｐゴシック" charset="-128"/>
                <a:cs typeface="ＭＳ Ｐゴシック" charset="-128"/>
              </a:rPr>
              <a:t> threat of serious physical injury</a:t>
            </a:r>
            <a:r>
              <a:rPr lang="en-US">
                <a:latin typeface="Arial" charset="0"/>
                <a:ea typeface="ＭＳ Ｐゴシック" charset="-128"/>
                <a:cs typeface="ＭＳ Ｐゴシック" charset="-128"/>
              </a:rPr>
              <a:t>” is the basis</a:t>
            </a:r>
            <a:r>
              <a:rPr lang="en-US" baseline="0">
                <a:latin typeface="Arial" charset="0"/>
                <a:ea typeface="ＭＳ Ｐゴシック" charset="-128"/>
                <a:cs typeface="ＭＳ Ｐゴシック" charset="-128"/>
              </a:rPr>
              <a:t> for the pat down search. The officer can only go so far as to ascertain that you do not have a concealed weapon / pose an “imminent threat of serious physical injury” to the officer. </a:t>
            </a:r>
            <a:r>
              <a:rPr lang="en-US">
                <a:latin typeface="Arial" pitchFamily="30" charset="0"/>
                <a:ea typeface="ＭＳ Ｐゴシック" pitchFamily="30" charset="-128"/>
                <a:cs typeface="ＭＳ Ｐゴシック" pitchFamily="30" charset="-128"/>
              </a:rPr>
              <a:t>They cannot look inside your </a:t>
            </a:r>
            <a:r>
              <a:rPr lang="en-US" err="1">
                <a:latin typeface="Arial" pitchFamily="30" charset="0"/>
                <a:ea typeface="ＭＳ Ｐゴシック" pitchFamily="30" charset="-128"/>
                <a:cs typeface="ＭＳ Ｐゴシック" pitchFamily="30" charset="-128"/>
              </a:rPr>
              <a:t>altoids</a:t>
            </a:r>
            <a:r>
              <a:rPr lang="en-US">
                <a:latin typeface="Arial" pitchFamily="30" charset="0"/>
                <a:ea typeface="ＭＳ Ｐゴシック" pitchFamily="30" charset="-128"/>
                <a:cs typeface="ＭＳ Ｐゴシック" pitchFamily="30" charset="-128"/>
              </a:rPr>
              <a:t> tin for your pot.</a:t>
            </a:r>
            <a:endParaRPr lang="en-US">
              <a:latin typeface="Arial" charset="0"/>
              <a:ea typeface="ＭＳ Ｐゴシック" charset="-128"/>
              <a:cs typeface="ＭＳ Ｐゴシック" charset="-128"/>
            </a:endParaRPr>
          </a:p>
          <a:p>
            <a:pPr eaLnBrk="1" hangingPunct="1">
              <a:buFontTx/>
              <a:buChar char="-"/>
            </a:pP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You do not have to consent to a search.</a:t>
            </a:r>
          </a:p>
          <a:p>
            <a:pPr eaLnBrk="1" hangingPunct="1">
              <a:buFontTx/>
              <a:buChar char="-"/>
            </a:pPr>
            <a:r>
              <a:rPr lang="en-US">
                <a:latin typeface="Arial" charset="0"/>
                <a:ea typeface="ＭＳ Ｐゴシック" charset="-128"/>
                <a:cs typeface="ＭＳ Ｐゴシック" charset="-128"/>
              </a:rPr>
              <a:t> - However, if the police have probable cause or a warrant, then your consent is not required.</a:t>
            </a:r>
            <a:r>
              <a:rPr lang="en-US" baseline="0">
                <a:latin typeface="Arial" charset="0"/>
                <a:ea typeface="ＭＳ Ｐゴシック" charset="-128"/>
                <a:cs typeface="ＭＳ Ｐゴシック" charset="-128"/>
              </a:rPr>
              <a:t> It’s still important to verbally refuse to consent to the search. This will not stop them, but if the search is illegal, then the police cannot later say that you consented.</a:t>
            </a: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 -</a:t>
            </a:r>
            <a:r>
              <a:rPr lang="en-US" baseline="0">
                <a:latin typeface="Arial" charset="0"/>
                <a:ea typeface="ＭＳ Ｐゴシック" charset="-128"/>
                <a:cs typeface="ＭＳ Ｐゴシック" charset="-128"/>
              </a:rPr>
              <a:t> - </a:t>
            </a:r>
            <a:r>
              <a:rPr lang="en-US">
                <a:latin typeface="Arial" charset="0"/>
                <a:ea typeface="ＭＳ Ｐゴシック" charset="-128"/>
                <a:cs typeface="ＭＳ Ｐゴシック" charset="-128"/>
              </a:rPr>
              <a:t>If the police say they have a warrant, ask to see it. A warrant must have a judge’s signature, the</a:t>
            </a:r>
            <a:r>
              <a:rPr lang="en-US" baseline="0">
                <a:latin typeface="Arial" charset="0"/>
                <a:ea typeface="ＭＳ Ｐゴシック" charset="-128"/>
                <a:cs typeface="ＭＳ Ｐゴシック" charset="-128"/>
              </a:rPr>
              <a:t> date, and description of what law enforcement is allowed to search. </a:t>
            </a:r>
          </a:p>
          <a:p>
            <a:pPr eaLnBrk="1" hangingPunct="1">
              <a:buFontTx/>
              <a:buChar char="-"/>
            </a:pPr>
            <a:r>
              <a:rPr lang="en-US" baseline="0">
                <a:latin typeface="Arial" charset="0"/>
                <a:ea typeface="ＭＳ Ｐゴシック" charset="-128"/>
                <a:cs typeface="ＭＳ Ｐゴシック" charset="-128"/>
              </a:rPr>
              <a:t> - - - If the warrant says “the house,” but not the shed, then the police can not search the shed. If you see the police search an area that is not within the parameters of the warrant, do not tell them. Their error maybe be grounds for getting anything obtained from the search throw out.</a:t>
            </a:r>
            <a:endParaRPr lang="en-US">
              <a:latin typeface="Arial" charset="0"/>
              <a:ea typeface="ＭＳ Ｐゴシック" charset="-128"/>
              <a:cs typeface="ＭＳ Ｐゴシック" charset="-128"/>
            </a:endParaRPr>
          </a:p>
          <a:p>
            <a:pPr eaLnBrk="1" hangingPunct="1">
              <a:buFontTx/>
              <a:buNone/>
            </a:pPr>
            <a:endParaRPr lang="en-US">
              <a:latin typeface="Arial" charset="0"/>
              <a:ea typeface="ＭＳ Ｐゴシック" charset="-128"/>
              <a:cs typeface="ＭＳ Ｐゴシック" charset="-128"/>
            </a:endParaRPr>
          </a:p>
          <a:p>
            <a:pPr eaLnBrk="1" hangingPunct="1">
              <a:buFontTx/>
              <a:buChar char="-"/>
            </a:pPr>
            <a:r>
              <a:rPr lang="en-US">
                <a:latin typeface="Arial" charset="0"/>
                <a:ea typeface="ＭＳ Ｐゴシック" charset="-128"/>
                <a:cs typeface="ＭＳ Ｐゴシック" charset="-128"/>
              </a:rPr>
              <a:t> Remember officers names and badge numbers and write down everything about the incident as soon as possible.  Memories fade over time and you want an accurate account to hold up against the officer’s police report.</a:t>
            </a:r>
          </a:p>
        </p:txBody>
      </p:sp>
    </p:spTree>
    <p:extLst>
      <p:ext uri="{BB962C8B-B14F-4D97-AF65-F5344CB8AC3E}">
        <p14:creationId xmlns:p14="http://schemas.microsoft.com/office/powerpoint/2010/main" val="18563899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B51CE54-D2E9-294F-A256-528E6D4548D2}" type="slidenum">
              <a:rPr lang="en-US"/>
              <a:pPr/>
              <a:t>31</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buFontTx/>
              <a:buNone/>
            </a:pPr>
            <a:r>
              <a:rPr lang="en-US" baseline="0">
                <a:latin typeface="Arial" charset="0"/>
                <a:ea typeface="ＭＳ Ｐゴシック" charset="-128"/>
                <a:cs typeface="ＭＳ Ｐゴシック" charset="-128"/>
              </a:rPr>
              <a:t>- There are many ways to say this, but the key is that you have to be verbal and clear. Saying that you wish to “evoke the 5</a:t>
            </a:r>
            <a:r>
              <a:rPr lang="en-US" baseline="30000">
                <a:latin typeface="Arial" charset="0"/>
                <a:ea typeface="ＭＳ Ｐゴシック" charset="-128"/>
                <a:cs typeface="ＭＳ Ｐゴシック" charset="-128"/>
              </a:rPr>
              <a:t>th</a:t>
            </a:r>
            <a:r>
              <a:rPr lang="en-US" baseline="0">
                <a:latin typeface="Arial" charset="0"/>
                <a:ea typeface="ＭＳ Ｐゴシック" charset="-128"/>
                <a:cs typeface="ＭＳ Ｐゴシック" charset="-128"/>
              </a:rPr>
              <a:t> amendment” is not as clear as saying: </a:t>
            </a:r>
          </a:p>
          <a:p>
            <a:pPr eaLnBrk="1" hangingPunct="1">
              <a:buFontTx/>
              <a:buNone/>
            </a:pPr>
            <a:r>
              <a:rPr lang="en-US" baseline="0">
                <a:latin typeface="Arial" charset="0"/>
                <a:ea typeface="ＭＳ Ｐゴシック" charset="-128"/>
                <a:cs typeface="ＭＳ Ｐゴシック" charset="-128"/>
              </a:rPr>
              <a:t>- - “I am going to remain silent, and I want to contact an attorney.”</a:t>
            </a:r>
          </a:p>
          <a:p>
            <a:pPr eaLnBrk="1" hangingPunct="1">
              <a:buFontTx/>
              <a:buNone/>
            </a:pPr>
            <a:r>
              <a:rPr lang="en-US" baseline="0">
                <a:latin typeface="Arial" charset="0"/>
                <a:ea typeface="ＭＳ Ｐゴシック" charset="-128"/>
                <a:cs typeface="ＭＳ Ｐゴシック" charset="-128"/>
              </a:rPr>
              <a:t>- - I am asserting my right to remain silent and I I wish to speak with an/my attorney.”</a:t>
            </a:r>
          </a:p>
          <a:p>
            <a:pPr eaLnBrk="1" hangingPunct="1">
              <a:buFontTx/>
              <a:buNone/>
            </a:pPr>
            <a:r>
              <a:rPr lang="en-US" baseline="0">
                <a:latin typeface="Arial" charset="0"/>
                <a:ea typeface="ＭＳ Ｐゴシック" charset="-128"/>
                <a:cs typeface="ＭＳ Ｐゴシック" charset="-128"/>
              </a:rPr>
              <a:t> </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Repeat those magic words. They call it “the invocation of your 5</a:t>
            </a:r>
            <a:r>
              <a:rPr lang="en-US" baseline="30000">
                <a:latin typeface="Arial" pitchFamily="30" charset="0"/>
                <a:ea typeface="ＭＳ Ｐゴシック" pitchFamily="30" charset="-128"/>
                <a:cs typeface="ＭＳ Ｐゴシック" pitchFamily="30" charset="-128"/>
              </a:rPr>
              <a:t>th</a:t>
            </a:r>
            <a:r>
              <a:rPr lang="en-US">
                <a:latin typeface="Arial" pitchFamily="30" charset="0"/>
                <a:ea typeface="ＭＳ Ｐゴシック" pitchFamily="30" charset="-128"/>
                <a:cs typeface="ＭＳ Ｐゴシック" pitchFamily="30" charset="-128"/>
              </a:rPr>
              <a:t> Amend rights.”</a:t>
            </a:r>
          </a:p>
          <a:p>
            <a:pPr eaLnBrk="1" hangingPunct="1">
              <a:buFontTx/>
              <a:buNone/>
            </a:pPr>
            <a:endParaRPr lang="en-US" baseline="0">
              <a:latin typeface="Arial" charset="0"/>
              <a:ea typeface="ＭＳ Ｐゴシック" charset="-128"/>
              <a:cs typeface="ＭＳ Ｐゴシック" charset="-128"/>
            </a:endParaRPr>
          </a:p>
          <a:p>
            <a:pPr eaLnBrk="1" hangingPunct="1">
              <a:buFontTx/>
              <a:buNone/>
            </a:pPr>
            <a:r>
              <a:rPr lang="en-US" baseline="0">
                <a:latin typeface="Arial" charset="0"/>
                <a:ea typeface="ＭＳ Ｐゴシック" charset="-128"/>
                <a:cs typeface="ＭＳ Ｐゴシック" charset="-128"/>
              </a:rPr>
              <a:t>- If you don’t have an attorney. The police must provide you with a phonebook and a reasonable number of phone calls to find one.</a:t>
            </a:r>
          </a:p>
          <a:p>
            <a:pPr eaLnBrk="1" hangingPunct="1">
              <a:buFontTx/>
              <a:buNone/>
            </a:pPr>
            <a:endParaRPr lang="en-US" baseline="0">
              <a:latin typeface="Arial" charset="0"/>
              <a:ea typeface="ＭＳ Ｐゴシック" charset="-128"/>
              <a:cs typeface="ＭＳ Ｐゴシック" charset="-128"/>
            </a:endParaRPr>
          </a:p>
          <a:p>
            <a:pPr eaLnBrk="1" hangingPunct="1">
              <a:buFontTx/>
              <a:buChar char="-"/>
            </a:pPr>
            <a:r>
              <a:rPr lang="en-US" baseline="0">
                <a:latin typeface="Arial" charset="0"/>
                <a:ea typeface="ＭＳ Ｐゴシック" charset="-128"/>
                <a:cs typeface="ＭＳ Ｐゴシック" charset="-128"/>
              </a:rPr>
              <a:t>Imagine that asking to speak with a lawyer and asserting your right to remain silent puts a protective bubble around you. The police can no longer interrogate you.  If they do keep questioning you, your attorney can probably get it thrown out.</a:t>
            </a:r>
          </a:p>
          <a:p>
            <a:pPr eaLnBrk="1" hangingPunct="1">
              <a:buFontTx/>
              <a:buChar char="-"/>
            </a:pPr>
            <a:r>
              <a:rPr lang="en-US" baseline="0">
                <a:latin typeface="Arial" charset="0"/>
                <a:ea typeface="ＭＳ Ｐゴシック" charset="-128"/>
                <a:cs typeface="ＭＳ Ｐゴシック" charset="-128"/>
              </a:rPr>
              <a:t>If you start speaking again, even just casual conversation to break the tension, then you burst your protective bubble and the police can start asking you questions again. You have to ask for an attorney and say you are going to remain silent to re-establish your bubble. </a:t>
            </a:r>
          </a:p>
          <a:p>
            <a:pPr eaLnBrk="1" hangingPunct="1">
              <a:buFontTx/>
              <a:buChar char="-"/>
            </a:pPr>
            <a:endParaRPr lang="en-US" baseline="0">
              <a:latin typeface="Arial" charset="0"/>
              <a:ea typeface="ＭＳ Ｐゴシック" charset="-128"/>
              <a:cs typeface="ＭＳ Ｐゴシック" charset="-128"/>
            </a:endParaRPr>
          </a:p>
          <a:p>
            <a:pPr eaLnBrk="1" hangingPunct="1">
              <a:buFontTx/>
              <a:buChar char="-"/>
            </a:pPr>
            <a:r>
              <a:rPr lang="en-US">
                <a:latin typeface="Arial" pitchFamily="30" charset="0"/>
                <a:ea typeface="ＭＳ Ｐゴシック" pitchFamily="30" charset="-128"/>
                <a:cs typeface="ＭＳ Ｐゴシック" pitchFamily="30" charset="-128"/>
              </a:rPr>
              <a:t>In OR, you have to be arraigned (brought before a judge) within 48 hours.  Once in court, you’ll be appointed a lawyer.</a:t>
            </a:r>
          </a:p>
          <a:p>
            <a:pPr lvl="1" eaLnBrk="1" hangingPunct="1">
              <a:buFontTx/>
              <a:buChar char="-"/>
            </a:pPr>
            <a:r>
              <a:rPr lang="en-US">
                <a:latin typeface="Arial" pitchFamily="30" charset="0"/>
                <a:ea typeface="ＭＳ Ｐゴシック" pitchFamily="30" charset="-128"/>
                <a:cs typeface="ＭＳ Ｐゴシック" pitchFamily="30" charset="-128"/>
              </a:rPr>
              <a:t>It doesn’t make sense to start talking without your lawyer if you’ve been accused of something serious</a:t>
            </a:r>
          </a:p>
          <a:p>
            <a:pPr eaLnBrk="1" hangingPunct="1">
              <a:buFontTx/>
              <a:buChar char="-"/>
            </a:pP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5495827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5886B68-76C7-4841-BB14-5B43500ADB5F}" type="slidenum">
              <a:rPr lang="en-US"/>
              <a:pPr/>
              <a:t>32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These are the Miranda Rights.</a:t>
            </a:r>
          </a:p>
          <a:p>
            <a:pPr eaLnBrk="1" hangingPunct="1"/>
            <a:r>
              <a:rPr lang="en-US">
                <a:latin typeface="Arial" charset="0"/>
                <a:ea typeface="ＭＳ Ｐゴシック" charset="-128"/>
                <a:cs typeface="ＭＳ Ｐゴシック" charset="-128"/>
              </a:rPr>
              <a:t>It’s a myth that the police are required to remind</a:t>
            </a:r>
            <a:r>
              <a:rPr lang="en-US" baseline="0">
                <a:latin typeface="Arial" charset="0"/>
                <a:ea typeface="ＭＳ Ｐゴシック" charset="-128"/>
                <a:cs typeface="ＭＳ Ｐゴシック" charset="-128"/>
              </a:rPr>
              <a:t> you of these rights upon arrest. However, </a:t>
            </a:r>
            <a:r>
              <a:rPr lang="en-US">
                <a:latin typeface="Arial" charset="0"/>
                <a:ea typeface="ＭＳ Ｐゴシック" charset="-128"/>
                <a:cs typeface="ＭＳ Ｐゴシック" charset="-128"/>
              </a:rPr>
              <a:t>the cops are NOT required to say these</a:t>
            </a:r>
            <a:r>
              <a:rPr lang="en-US" baseline="0">
                <a:latin typeface="Arial" charset="0"/>
                <a:ea typeface="ＭＳ Ｐゴシック" charset="-128"/>
                <a:cs typeface="ＭＳ Ｐゴシック" charset="-128"/>
              </a:rPr>
              <a:t> to you when you are arrested. </a:t>
            </a:r>
          </a:p>
          <a:p>
            <a:pPr eaLnBrk="1" hangingPunct="1"/>
            <a:r>
              <a:rPr lang="en-US" baseline="0">
                <a:latin typeface="Arial" charset="0"/>
                <a:ea typeface="ＭＳ Ｐゴシック" charset="-128"/>
                <a:cs typeface="ＭＳ Ｐゴシック" charset="-128"/>
              </a:rPr>
              <a:t>Not only that, but the police have the right to lie to you. Would you really want to rely on the police to inform you of what your rights are?</a:t>
            </a:r>
          </a:p>
          <a:p>
            <a:pPr eaLnBrk="1" hangingPunct="1"/>
            <a:r>
              <a:rPr lang="en-US" baseline="0">
                <a:latin typeface="Arial" charset="0"/>
                <a:ea typeface="ＭＳ Ｐゴシック" charset="-128"/>
                <a:cs typeface="ＭＳ Ｐゴシック" charset="-128"/>
              </a:rPr>
              <a:t> </a:t>
            </a: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4290054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0E07132-4C3E-D641-8D66-A58ECE35E070}" type="slidenum">
              <a:rPr lang="en-US"/>
              <a:pPr/>
              <a:t>33</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The Miranda rights are long and a little</a:t>
            </a:r>
            <a:r>
              <a:rPr lang="en-US" baseline="0">
                <a:latin typeface="Arial" charset="0"/>
                <a:ea typeface="ＭＳ Ｐゴシック" charset="-128"/>
                <a:cs typeface="ＭＳ Ｐゴシック" charset="-128"/>
              </a:rPr>
              <a:t> difficult to remember, so here is a “Demand of Rights.” This is list demanding the same rights and broken down into more memorable and colloquial language.</a:t>
            </a:r>
          </a:p>
          <a:p>
            <a:pPr eaLnBrk="1" hangingPunct="1"/>
            <a:endParaRPr lang="en-US" baseline="0">
              <a:latin typeface="Arial" charset="0"/>
              <a:ea typeface="ＭＳ Ｐゴシック" charset="-128"/>
              <a:cs typeface="ＭＳ Ｐゴシック" charset="-128"/>
            </a:endParaRPr>
          </a:p>
          <a:p>
            <a:pPr eaLnBrk="1" hangingPunct="1"/>
            <a:r>
              <a:rPr lang="en-US">
                <a:latin typeface="Arial" pitchFamily="30" charset="0"/>
                <a:ea typeface="ＭＳ Ｐゴシック" pitchFamily="30" charset="-128"/>
                <a:cs typeface="ＭＳ Ｐゴシック" pitchFamily="30" charset="-128"/>
              </a:rPr>
              <a:t>Instead of Miranda rights, YOU should state YOUR rights.</a:t>
            </a:r>
          </a:p>
          <a:p>
            <a:pPr eaLnBrk="1" hangingPunct="1">
              <a:buFontTx/>
              <a:buChar char="-"/>
            </a:pPr>
            <a:r>
              <a:rPr lang="en-US">
                <a:latin typeface="Arial" pitchFamily="30" charset="0"/>
                <a:ea typeface="ＭＳ Ｐゴシック" pitchFamily="30" charset="-128"/>
                <a:cs typeface="ＭＳ Ｐゴシック" pitchFamily="30" charset="-128"/>
              </a:rPr>
              <a:t>In OR, you have to be able to see a judge </a:t>
            </a:r>
            <a:r>
              <a:rPr lang="en-US" err="1">
                <a:latin typeface="Arial" pitchFamily="30" charset="0"/>
                <a:ea typeface="ＭＳ Ｐゴシック" pitchFamily="30" charset="-128"/>
                <a:cs typeface="ＭＳ Ｐゴシック" pitchFamily="30" charset="-128"/>
              </a:rPr>
              <a:t>w</a:t>
            </a:r>
            <a:r>
              <a:rPr lang="en-US">
                <a:latin typeface="Arial" pitchFamily="30" charset="0"/>
                <a:ea typeface="ＭＳ Ｐゴシック" pitchFamily="30" charset="-128"/>
                <a:cs typeface="ＭＳ Ｐゴシック" pitchFamily="30" charset="-128"/>
              </a:rPr>
              <a:t>/in 48 hours.  A judge in a courtroom is the only person you have to speak to.</a:t>
            </a:r>
          </a:p>
          <a:p>
            <a:pPr eaLnBrk="1" hangingPunct="1">
              <a:buFontTx/>
              <a:buChar char="-"/>
            </a:pPr>
            <a:r>
              <a:rPr lang="en-US">
                <a:latin typeface="Arial" pitchFamily="30" charset="0"/>
                <a:ea typeface="ＭＳ Ｐゴシック" pitchFamily="30" charset="-128"/>
                <a:cs typeface="ＭＳ Ｐゴシック" pitchFamily="30" charset="-128"/>
              </a:rPr>
              <a:t>For performing tests: they could get your urine, blood, DNA, voice or writing exemplars, line ups, etc.  Don’t let them.  They can only do this if they have a warrant or if you consent.</a:t>
            </a:r>
          </a:p>
          <a:p>
            <a:pPr eaLnBrk="1" hangingPunct="1">
              <a:buFontTx/>
              <a:buChar char="-"/>
            </a:pPr>
            <a:r>
              <a:rPr lang="en-US">
                <a:latin typeface="Arial" pitchFamily="30" charset="0"/>
                <a:ea typeface="ＭＳ Ｐゴシック" pitchFamily="30" charset="-128"/>
                <a:cs typeface="ＭＳ Ｐゴシック" pitchFamily="30" charset="-128"/>
              </a:rPr>
              <a:t>The only thing you can sign is the release agreement.  If there’s something suspicious about it, take it to your lawyer, but go ahead and sign it.</a:t>
            </a:r>
          </a:p>
          <a:p>
            <a:pPr eaLnBrk="1" hangingPunct="1">
              <a:buFontTx/>
              <a:buChar char="-"/>
            </a:pPr>
            <a:r>
              <a:rPr lang="en-US">
                <a:latin typeface="Arial" pitchFamily="30" charset="0"/>
                <a:ea typeface="ＭＳ Ｐゴシック" pitchFamily="30" charset="-128"/>
                <a:cs typeface="ＭＳ Ｐゴシック" pitchFamily="30" charset="-128"/>
              </a:rPr>
              <a:t>EXCEPTION: There’s 1 test in OR you’re required to give.  When you get your OR DL, you’ve already agreed to field sobriety tests and </a:t>
            </a:r>
            <a:r>
              <a:rPr lang="en-US" err="1">
                <a:latin typeface="Arial" pitchFamily="30" charset="0"/>
                <a:ea typeface="ＭＳ Ｐゴシック" pitchFamily="30" charset="-128"/>
                <a:cs typeface="ＭＳ Ｐゴシック" pitchFamily="30" charset="-128"/>
              </a:rPr>
              <a:t>breathalizer</a:t>
            </a:r>
            <a:r>
              <a:rPr lang="en-US">
                <a:latin typeface="Arial" pitchFamily="30" charset="0"/>
                <a:ea typeface="ＭＳ Ｐゴシック" pitchFamily="30" charset="-128"/>
                <a:cs typeface="ＭＳ Ｐゴシック" pitchFamily="30" charset="-128"/>
              </a:rPr>
              <a:t> tests.</a:t>
            </a:r>
          </a:p>
          <a:p>
            <a:pPr lvl="1" eaLnBrk="1" hangingPunct="1">
              <a:buFontTx/>
              <a:buChar char="-"/>
            </a:pPr>
            <a:r>
              <a:rPr lang="en-US">
                <a:latin typeface="Arial" pitchFamily="30" charset="0"/>
                <a:ea typeface="ＭＳ Ｐゴシック" pitchFamily="30" charset="-128"/>
                <a:cs typeface="ＭＳ Ｐゴシック" pitchFamily="30" charset="-128"/>
              </a:rPr>
              <a:t>The reason you have to consent to field sobriety and </a:t>
            </a:r>
            <a:r>
              <a:rPr lang="en-US" err="1">
                <a:latin typeface="Arial" pitchFamily="30" charset="0"/>
                <a:ea typeface="ＭＳ Ｐゴシック" pitchFamily="30" charset="-128"/>
                <a:cs typeface="ＭＳ Ｐゴシック" pitchFamily="30" charset="-128"/>
              </a:rPr>
              <a:t>breathalizer</a:t>
            </a:r>
            <a:r>
              <a:rPr lang="en-US">
                <a:latin typeface="Arial" pitchFamily="30" charset="0"/>
                <a:ea typeface="ＭＳ Ｐゴシック" pitchFamily="30" charset="-128"/>
                <a:cs typeface="ＭＳ Ｐゴシック" pitchFamily="30" charset="-128"/>
              </a:rPr>
              <a:t> tests is </a:t>
            </a:r>
            <a:r>
              <a:rPr lang="en-US" err="1">
                <a:latin typeface="Arial" pitchFamily="30" charset="0"/>
                <a:ea typeface="ＭＳ Ｐゴシック" pitchFamily="30" charset="-128"/>
                <a:cs typeface="ＭＳ Ｐゴシック" pitchFamily="30" charset="-128"/>
              </a:rPr>
              <a:t>b/c</a:t>
            </a:r>
            <a:r>
              <a:rPr lang="en-US">
                <a:latin typeface="Arial" pitchFamily="30" charset="0"/>
                <a:ea typeface="ＭＳ Ｐゴシック" pitchFamily="30" charset="-128"/>
                <a:cs typeface="ＭＳ Ｐゴシック" pitchFamily="30" charset="-128"/>
              </a:rPr>
              <a:t> recent cases as far up as the Supreme Court ruled that these are “not </a:t>
            </a:r>
            <a:r>
              <a:rPr lang="en-US" b="1">
                <a:latin typeface="Arial" pitchFamily="30" charset="0"/>
                <a:ea typeface="ＭＳ Ｐゴシック" pitchFamily="30" charset="-128"/>
                <a:cs typeface="ＭＳ Ｐゴシック" pitchFamily="30" charset="-128"/>
              </a:rPr>
              <a:t>testimonial tests</a:t>
            </a:r>
            <a:r>
              <a:rPr lang="en-US">
                <a:latin typeface="Arial" pitchFamily="30" charset="0"/>
                <a:ea typeface="ＭＳ Ｐゴシック" pitchFamily="30" charset="-128"/>
                <a:cs typeface="ＭＳ Ｐゴシック" pitchFamily="30" charset="-128"/>
              </a:rPr>
              <a:t>, or they don’t require you to say words that implicate yourself. They are tests of your abilities, not an admission of guilt. </a:t>
            </a:r>
            <a:r>
              <a:rPr lang="en-US" baseline="0">
                <a:latin typeface="Arial" charset="0"/>
                <a:ea typeface="ＭＳ Ｐゴシック" charset="-128"/>
                <a:cs typeface="ＭＳ Ｐゴシック" charset="-128"/>
              </a:rPr>
              <a:t>These tests are breathalyzers and the physical coordination test. These tests do not involve verbal responses.</a:t>
            </a:r>
            <a:endParaRPr lang="en-US">
              <a:latin typeface="Arial" pitchFamily="30" charset="0"/>
              <a:ea typeface="ＭＳ Ｐゴシック" pitchFamily="30" charset="-128"/>
              <a:cs typeface="ＭＳ Ｐゴシック" pitchFamily="30" charset="-128"/>
            </a:endParaRPr>
          </a:p>
          <a:p>
            <a:pPr lvl="1" eaLnBrk="1" hangingPunct="1">
              <a:buFontTx/>
              <a:buChar char="-"/>
            </a:pPr>
            <a:r>
              <a:rPr lang="en-US">
                <a:latin typeface="Arial" pitchFamily="30" charset="0"/>
                <a:ea typeface="ＭＳ Ｐゴシック" pitchFamily="30" charset="-128"/>
                <a:cs typeface="ＭＳ Ｐゴシック" pitchFamily="30" charset="-128"/>
              </a:rPr>
              <a:t>If you refuse the blow test, you automatically lose your license for 1 year.  Most criminal defense lawyers advise their clients to blow.  Also, there’s a new OR statute that charges you $1500.  </a:t>
            </a:r>
          </a:p>
          <a:p>
            <a:pPr lvl="1" eaLnBrk="1" hangingPunct="1">
              <a:buFontTx/>
              <a:buChar char="-"/>
            </a:pPr>
            <a:r>
              <a:rPr lang="en-US">
                <a:latin typeface="Arial" pitchFamily="30" charset="0"/>
                <a:ea typeface="ＭＳ Ｐゴシック" pitchFamily="30" charset="-128"/>
                <a:cs typeface="ＭＳ Ｐゴシック" pitchFamily="30" charset="-128"/>
              </a:rPr>
              <a:t>If you DO blow for a DUI, you’ll only lose your license for 90 days for a first offense.</a:t>
            </a:r>
          </a:p>
          <a:p>
            <a:pPr eaLnBrk="1" hangingPunct="1">
              <a:buFontTx/>
              <a:buChar char="-"/>
            </a:pPr>
            <a:r>
              <a:rPr lang="en-US">
                <a:latin typeface="Arial" pitchFamily="30" charset="0"/>
                <a:ea typeface="ＭＳ Ｐゴシック" pitchFamily="30" charset="-128"/>
                <a:cs typeface="ＭＳ Ｐゴシック" pitchFamily="30" charset="-128"/>
              </a:rPr>
              <a:t>If you can remember the last one, it’s the CYA statement.  Your lawyer can usually mount a defense for you based on this.</a:t>
            </a:r>
          </a:p>
          <a:p>
            <a:pPr eaLnBrk="1" hangingPunct="1">
              <a:buFontTx/>
              <a:buChar char="-"/>
            </a:pPr>
            <a:r>
              <a:rPr lang="en-US">
                <a:latin typeface="Arial" pitchFamily="30" charset="0"/>
                <a:ea typeface="ＭＳ Ｐゴシック" pitchFamily="30" charset="-128"/>
                <a:cs typeface="ＭＳ Ｐゴシック" pitchFamily="30" charset="-128"/>
              </a:rPr>
              <a:t>Signing documents is especially dangerous for non-English speakers who sometimes sign their own deportation agreements.</a:t>
            </a:r>
          </a:p>
          <a:p>
            <a:pPr eaLnBrk="1" hangingPunct="1">
              <a:buFontTx/>
              <a:buChar char="-"/>
            </a:pPr>
            <a:r>
              <a:rPr lang="en-US">
                <a:latin typeface="Arial" pitchFamily="30" charset="0"/>
                <a:ea typeface="ＭＳ Ｐゴシック" pitchFamily="30" charset="-128"/>
                <a:cs typeface="ＭＳ Ｐゴシック" pitchFamily="30" charset="-128"/>
              </a:rPr>
              <a:t>EXCEPTIONS: If it’s a </a:t>
            </a:r>
            <a:r>
              <a:rPr lang="en-US" b="1">
                <a:latin typeface="Arial" pitchFamily="30" charset="0"/>
                <a:ea typeface="ＭＳ Ｐゴシック" pitchFamily="30" charset="-128"/>
                <a:cs typeface="ＭＳ Ｐゴシック" pitchFamily="30" charset="-128"/>
              </a:rPr>
              <a:t>release agreement</a:t>
            </a:r>
            <a:r>
              <a:rPr lang="en-US">
                <a:latin typeface="Arial" pitchFamily="30" charset="0"/>
                <a:ea typeface="ＭＳ Ｐゴシック" pitchFamily="30" charset="-128"/>
                <a:cs typeface="ＭＳ Ｐゴシック" pitchFamily="30" charset="-128"/>
              </a:rPr>
              <a:t>, go ahead and sign it or you’ll be stuck in jail</a:t>
            </a:r>
          </a:p>
          <a:p>
            <a:pPr eaLnBrk="1" hangingPunct="1"/>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If you’re bicycling, AND YOU DON’T HAVE A DRIVERS</a:t>
            </a:r>
            <a:r>
              <a:rPr lang="en-US" baseline="0">
                <a:latin typeface="Arial" pitchFamily="30" charset="0"/>
                <a:ea typeface="ＭＳ Ｐゴシック" pitchFamily="30" charset="-128"/>
                <a:cs typeface="ＭＳ Ｐゴシック" pitchFamily="30" charset="-128"/>
              </a:rPr>
              <a:t> LICENSE</a:t>
            </a:r>
            <a:r>
              <a:rPr lang="en-US">
                <a:latin typeface="Arial" pitchFamily="30" charset="0"/>
                <a:ea typeface="ＭＳ Ｐゴシック" pitchFamily="30" charset="-128"/>
                <a:cs typeface="ＭＳ Ｐゴシック" pitchFamily="30" charset="-128"/>
              </a:rPr>
              <a:t> you can refuse testing b/c you don’t have to have an ID to ride and if you don’t have a DL</a:t>
            </a:r>
            <a:r>
              <a:rPr lang="en-US" baseline="0">
                <a:latin typeface="Arial" pitchFamily="30" charset="0"/>
                <a:ea typeface="ＭＳ Ｐゴシック" pitchFamily="30" charset="-128"/>
                <a:cs typeface="ＭＳ Ｐゴシック" pitchFamily="30" charset="-128"/>
              </a:rPr>
              <a:t>, you couldn’t have </a:t>
            </a:r>
            <a:r>
              <a:rPr lang="en-US">
                <a:latin typeface="Arial" pitchFamily="30" charset="0"/>
                <a:ea typeface="ＭＳ Ｐゴシック" pitchFamily="30" charset="-128"/>
                <a:cs typeface="ＭＳ Ｐゴシック" pitchFamily="30" charset="-128"/>
              </a:rPr>
              <a:t>signed the document agreeing to tests.  But if you have a license and are convicted, you will lose your DL.  It’s called a PUI – Pedaling under the influence.</a:t>
            </a:r>
            <a:r>
              <a:rPr lang="en-US" baseline="0">
                <a:latin typeface="Arial" charset="0"/>
                <a:ea typeface="ＭＳ Ｐゴシック" charset="-128"/>
                <a:cs typeface="ＭＳ Ｐゴシック" charset="-128"/>
              </a:rPr>
              <a:t> </a:t>
            </a:r>
          </a:p>
          <a:p>
            <a:pPr eaLnBrk="1" hangingPunct="1"/>
            <a:endParaRPr lang="en-US" baseline="0">
              <a:latin typeface="Arial" charset="0"/>
              <a:ea typeface="ＭＳ Ｐゴシック" charset="-128"/>
              <a:cs typeface="ＭＳ Ｐゴシック" charset="-128"/>
            </a:endParaRPr>
          </a:p>
          <a:p>
            <a:pPr eaLnBrk="1" hangingPunct="1"/>
            <a:r>
              <a:rPr lang="en-US" baseline="0">
                <a:latin typeface="Arial" charset="0"/>
                <a:ea typeface="ＭＳ Ｐゴシック" charset="-128"/>
                <a:cs typeface="ＭＳ Ｐゴシック" charset="-128"/>
              </a:rPr>
              <a:t>A version of this demand is printed on the back of the CLDC business cards, in case you forget. </a:t>
            </a:r>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7341354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D31E735-2527-DE4B-8AF1-A679EC44BC89}" type="slidenum">
              <a:rPr lang="en-US"/>
              <a:pPr/>
              <a:t>34</a:t>
            </a:fld>
            <a:endParaRPr lang="en-US"/>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*Segue – more magic words.  </a:t>
            </a: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4314484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6F4A6EB3-A6D1-D245-98B8-6E4C509CB31B}" type="slidenum">
              <a:rPr lang="en-US"/>
              <a:pPr/>
              <a:t>35</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buFontTx/>
              <a:buChar char="-"/>
            </a:pPr>
            <a:r>
              <a:rPr lang="en-US">
                <a:latin typeface="Arial" pitchFamily="30" charset="0"/>
                <a:ea typeface="ＭＳ Ｐゴシック" pitchFamily="30" charset="-128"/>
                <a:cs typeface="ＭＳ Ｐゴシック" pitchFamily="30" charset="-128"/>
              </a:rPr>
              <a:t>Have people practice responding.  </a:t>
            </a:r>
            <a:r>
              <a:rPr lang="en-US" err="1">
                <a:latin typeface="Arial" pitchFamily="30" charset="0"/>
                <a:ea typeface="ＭＳ Ｐゴシック" pitchFamily="30" charset="-128"/>
                <a:cs typeface="ＭＳ Ｐゴシック" pitchFamily="30" charset="-128"/>
              </a:rPr>
              <a:t>Yay</a:t>
            </a:r>
            <a:r>
              <a:rPr lang="en-US">
                <a:latin typeface="Arial" pitchFamily="30" charset="0"/>
                <a:ea typeface="ＭＳ Ｐゴシック" pitchFamily="30" charset="-128"/>
                <a:cs typeface="ＭＳ Ｐゴシック" pitchFamily="30" charset="-128"/>
              </a:rPr>
              <a:t>!</a:t>
            </a:r>
          </a:p>
          <a:p>
            <a:pPr eaLnBrk="1" hangingPunct="1">
              <a:buFontTx/>
              <a:buChar char="-"/>
            </a:pPr>
            <a:r>
              <a:rPr lang="en-US">
                <a:latin typeface="Arial" pitchFamily="30" charset="0"/>
                <a:ea typeface="ＭＳ Ｐゴシック" pitchFamily="30" charset="-128"/>
                <a:cs typeface="ＭＳ Ｐゴシック" pitchFamily="30" charset="-128"/>
              </a:rPr>
              <a:t>Why slowly walk away?  If they change their mind and are detaining you, they might get more forceful.</a:t>
            </a:r>
          </a:p>
          <a:p>
            <a:pPr eaLnBrk="1" hangingPunct="1">
              <a:buFontTx/>
              <a:buChar char="-"/>
            </a:pPr>
            <a:r>
              <a:rPr lang="en-US">
                <a:latin typeface="Arial" pitchFamily="30" charset="0"/>
                <a:ea typeface="ＭＳ Ｐゴシック" pitchFamily="30" charset="-128"/>
                <a:cs typeface="ＭＳ Ｐゴシック" pitchFamily="30" charset="-128"/>
              </a:rPr>
              <a:t>KEEP HANDS IN PLAIN VIEW OF COP</a:t>
            </a: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20175037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A0222D7-1659-964E-A1B6-2CEA6FB61254}" type="slidenum">
              <a:rPr lang="en-US"/>
              <a:pPr/>
              <a:t>36</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An important</a:t>
            </a:r>
            <a:r>
              <a:rPr lang="en-US" baseline="0">
                <a:latin typeface="Arial" charset="0"/>
                <a:ea typeface="ＭＳ Ｐゴシック" charset="-128"/>
                <a:cs typeface="ＭＳ Ｐゴシック" charset="-128"/>
              </a:rPr>
              <a:t> piece here is the last line. Memorize what the officer identifies is his or her reasonable suspicion. Write this response down as soon as possible and report it to your lawyer.</a:t>
            </a:r>
          </a:p>
          <a:p>
            <a:pPr eaLnBrk="1" hangingPunct="1"/>
            <a:endParaRPr lang="en-US" baseline="0">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a:latin typeface="Arial" pitchFamily="30" charset="0"/>
                <a:ea typeface="ＭＳ Ｐゴシック" pitchFamily="30" charset="-128"/>
                <a:cs typeface="ＭＳ Ｐゴシック" pitchFamily="30" charset="-128"/>
              </a:rPr>
              <a:t>You can even ask, “What is your reasonable suspicion?”  “I’d like to know your basis”</a:t>
            </a: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40419544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F8B3C0B2-FB54-A747-B3D1-4799A37DE6A6}" type="slidenum">
              <a:rPr lang="en-US"/>
              <a:pPr/>
              <a:t>37</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-You’ve already gone through the detention phase.</a:t>
            </a:r>
          </a:p>
          <a:p>
            <a:pPr eaLnBrk="1" hangingPunct="1"/>
            <a:r>
              <a:rPr lang="en-US">
                <a:latin typeface="Arial" pitchFamily="30" charset="0"/>
                <a:ea typeface="ＭＳ Ｐゴシック" pitchFamily="30" charset="-128"/>
                <a:cs typeface="ＭＳ Ｐゴシック" pitchFamily="30" charset="-128"/>
              </a:rPr>
              <a:t>- A cop doesn’t have to say “You’re under arrest.”  The law is that “if a </a:t>
            </a:r>
            <a:r>
              <a:rPr lang="en-US" err="1">
                <a:latin typeface="Arial" pitchFamily="30" charset="0"/>
                <a:ea typeface="ＭＳ Ｐゴシック" pitchFamily="30" charset="-128"/>
                <a:cs typeface="ＭＳ Ｐゴシック" pitchFamily="30" charset="-128"/>
              </a:rPr>
              <a:t>reas</a:t>
            </a:r>
            <a:r>
              <a:rPr lang="en-US">
                <a:latin typeface="Arial" pitchFamily="30" charset="0"/>
                <a:ea typeface="ＭＳ Ｐゴシック" pitchFamily="30" charset="-128"/>
                <a:cs typeface="ＭＳ Ｐゴシック" pitchFamily="30" charset="-128"/>
              </a:rPr>
              <a:t> person would have known” you were under arrest</a:t>
            </a:r>
          </a:p>
          <a:p>
            <a:pPr eaLnBrk="1" hangingPunct="1"/>
            <a:r>
              <a:rPr lang="en-US">
                <a:latin typeface="Arial" pitchFamily="30" charset="0"/>
                <a:ea typeface="ＭＳ Ｐゴシック" pitchFamily="30" charset="-128"/>
                <a:cs typeface="ＭＳ Ｐゴシック" pitchFamily="30" charset="-128"/>
              </a:rPr>
              <a:t>- This is your invocation!  Do it!</a:t>
            </a:r>
          </a:p>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7797925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38</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420079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4</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2650636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5</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4067874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2832166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7</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2581738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8</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2214915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749E633-4D44-E444-ACC4-C3C01EDD29D5}" type="slidenum">
              <a:rPr lang="en-US"/>
              <a:pPr/>
              <a:t>9</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0" charset="0"/>
                <a:ea typeface="ＭＳ Ｐゴシック" pitchFamily="30" charset="-128"/>
                <a:cs typeface="ＭＳ Ｐゴシック" pitchFamily="30" charset="-128"/>
              </a:rPr>
              <a:t>Immigration Customs Enforcement.</a:t>
            </a:r>
          </a:p>
          <a:p>
            <a:pPr eaLnBrk="1" hangingPunct="1">
              <a:buFontTx/>
              <a:buChar char="-"/>
            </a:pPr>
            <a:r>
              <a:rPr lang="en-US">
                <a:latin typeface="Arial" pitchFamily="30" charset="0"/>
                <a:ea typeface="ＭＳ Ｐゴシック" pitchFamily="30" charset="-128"/>
                <a:cs typeface="ＭＳ Ｐゴシック" pitchFamily="30" charset="-128"/>
              </a:rPr>
              <a:t>Immigrants have all the same rights as citizens.  You do not have to answer any ICE official</a:t>
            </a:r>
            <a:r>
              <a:rPr lang="en-US" baseline="0">
                <a:latin typeface="Arial" pitchFamily="30" charset="0"/>
                <a:ea typeface="ＭＳ Ｐゴシック" pitchFamily="30" charset="-128"/>
                <a:cs typeface="ＭＳ Ｐゴシック" pitchFamily="30" charset="-128"/>
              </a:rPr>
              <a:t> questions – only a judge.</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You never have to disclose your country of origin or your citizenship status; however, if you’re here legally, you must keep your citizenship papers on you.  If you don’t have them, that may be cause for further detention. </a:t>
            </a:r>
          </a:p>
          <a:p>
            <a:pPr eaLnBrk="1" hangingPunct="1">
              <a:buFontTx/>
              <a:buChar char="-"/>
            </a:pPr>
            <a:endParaRPr lang="en-US">
              <a:latin typeface="Arial" pitchFamily="30" charset="0"/>
              <a:ea typeface="ＭＳ Ｐゴシック" pitchFamily="30" charset="-128"/>
              <a:cs typeface="ＭＳ Ｐゴシック" pitchFamily="30" charset="-128"/>
            </a:endParaRPr>
          </a:p>
          <a:p>
            <a:pPr marL="0" marR="0" indent="0" algn="l" defTabSz="914400" rtl="0" eaLnBrk="1" fontAlgn="base" latinLnBrk="0" hangingPunct="1">
              <a:lnSpc>
                <a:spcPct val="100000"/>
              </a:lnSpc>
              <a:spcBef>
                <a:spcPct val="30000"/>
              </a:spcBef>
              <a:spcAft>
                <a:spcPct val="0"/>
              </a:spcAft>
              <a:buClrTx/>
              <a:buSzTx/>
              <a:buFontTx/>
              <a:buChar char="-"/>
              <a:tabLst/>
              <a:defRPr/>
            </a:pPr>
            <a:r>
              <a:rPr lang="en-US" sz="1200" b="1">
                <a:solidFill>
                  <a:srgbClr val="161616"/>
                </a:solidFill>
                <a:latin typeface="Abadi MT Condensed Extra Bold" charset="0"/>
              </a:rPr>
              <a:t>ICE CANNOT ENTER YOUR HOME WITHOUT YOUR CONSENT.  YOU DO NOT HAVE TO ANSWER THE DOOR OR SPEAK TO AN ICE AGENT.</a:t>
            </a:r>
          </a:p>
          <a:p>
            <a:pPr eaLnBrk="1" hangingPunct="1">
              <a:buFontTx/>
              <a:buNone/>
            </a:pPr>
            <a:r>
              <a:rPr lang="en-US">
                <a:latin typeface="Arial" pitchFamily="30" charset="0"/>
                <a:ea typeface="ＭＳ Ｐゴシック" pitchFamily="30" charset="-128"/>
                <a:cs typeface="ＭＳ Ｐゴシック" pitchFamily="30" charset="-128"/>
              </a:rPr>
              <a:t>Use translators,</a:t>
            </a:r>
            <a:r>
              <a:rPr lang="en-US" baseline="0">
                <a:latin typeface="Arial" pitchFamily="30" charset="0"/>
                <a:ea typeface="ＭＳ Ｐゴシック" pitchFamily="30" charset="-128"/>
                <a:cs typeface="ＭＳ Ｐゴシック" pitchFamily="30" charset="-128"/>
              </a:rPr>
              <a:t> make them get certified interpreters don’t rely on agents or family to translate really important legal info to you under stressful circumstances.</a:t>
            </a:r>
            <a:endParaRPr lang="en-US">
              <a:latin typeface="Arial" pitchFamily="30" charset="0"/>
              <a:ea typeface="ＭＳ Ｐゴシック" pitchFamily="30" charset="-128"/>
              <a:cs typeface="ＭＳ Ｐゴシック" pitchFamily="30" charset="-128"/>
            </a:endParaRPr>
          </a:p>
          <a:p>
            <a:pPr eaLnBrk="1" hangingPunct="1">
              <a:buFontTx/>
              <a:buChar char="-"/>
            </a:pPr>
            <a:r>
              <a:rPr lang="en-US">
                <a:latin typeface="Arial" pitchFamily="30" charset="0"/>
                <a:ea typeface="ＭＳ Ｐゴシック" pitchFamily="30" charset="-128"/>
                <a:cs typeface="ＭＳ Ｐゴシック" pitchFamily="30" charset="-128"/>
              </a:rPr>
              <a:t>Under the real ID act, if you don’t have documents, you can’t get a DL anymore.</a:t>
            </a:r>
          </a:p>
          <a:p>
            <a:pPr eaLnBrk="1" hangingPunct="1">
              <a:buFontTx/>
              <a:buChar char="-"/>
            </a:pPr>
            <a:r>
              <a:rPr lang="en-US">
                <a:latin typeface="Arial" pitchFamily="30" charset="0"/>
                <a:ea typeface="ＭＳ Ｐゴシック" pitchFamily="30" charset="-128"/>
                <a:cs typeface="ＭＳ Ｐゴシック" pitchFamily="30" charset="-128"/>
              </a:rPr>
              <a:t>Again, don’t sign any papers.  If you sign a waiver, you can be deported without ever having seen a lawyer.</a:t>
            </a:r>
            <a:r>
              <a:rPr lang="en-US" baseline="0">
                <a:latin typeface="Arial" pitchFamily="30" charset="0"/>
                <a:ea typeface="ＭＳ Ｐゴシック" pitchFamily="30" charset="-128"/>
                <a:cs typeface="ＭＳ Ｐゴシック" pitchFamily="30" charset="-128"/>
              </a:rPr>
              <a:t>  </a:t>
            </a:r>
            <a:r>
              <a:rPr lang="en-US">
                <a:solidFill>
                  <a:srgbClr val="161616"/>
                </a:solidFill>
                <a:latin typeface="Abadi MT Condensed Extra Bold" charset="0"/>
              </a:rPr>
              <a:t>Make sure all documents are read to you by a sworn interpreter. Do not rely on agents or family members to translate important and often complicated legal information. </a:t>
            </a:r>
          </a:p>
        </p:txBody>
      </p:sp>
    </p:spTree>
    <p:extLst>
      <p:ext uri="{BB962C8B-B14F-4D97-AF65-F5344CB8AC3E}">
        <p14:creationId xmlns:p14="http://schemas.microsoft.com/office/powerpoint/2010/main" val="1042038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404459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67985278-02BE-48FD-9B96-2B9F0CC93677}"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951539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1920755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362288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1734811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2496933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2545495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304544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371610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95389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85278-02BE-48FD-9B96-2B9F0CC93677}"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4050389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985278-02BE-48FD-9B96-2B9F0CC93677}"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150382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985278-02BE-48FD-9B96-2B9F0CC93677}"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13100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p>
        </p:txBody>
      </p:sp>
      <p:sp>
        <p:nvSpPr>
          <p:cNvPr id="3" name="Date Placeholder 2"/>
          <p:cNvSpPr>
            <a:spLocks noGrp="1"/>
          </p:cNvSpPr>
          <p:nvPr>
            <p:ph type="dt" sz="half" idx="10"/>
          </p:nvPr>
        </p:nvSpPr>
        <p:spPr/>
        <p:txBody>
          <a:bodyPr/>
          <a:lstStyle/>
          <a:p>
            <a:fld id="{67985278-02BE-48FD-9B96-2B9F0CC93677}"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41800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85278-02BE-48FD-9B96-2B9F0CC93677}"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4256830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985278-02BE-48FD-9B96-2B9F0CC93677}"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85378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985278-02BE-48FD-9B96-2B9F0CC93677}" type="datetimeFigureOut">
              <a:rPr lang="en-US" smtClean="0"/>
              <a:pPr/>
              <a:t>5/4/2020</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BDEF4AF5-D47C-415D-B80D-82F5EB47394A}" type="slidenum">
              <a:rPr lang="en-US" smtClean="0"/>
              <a:pPr/>
              <a:t>‹#›</a:t>
            </a:fld>
            <a:endParaRPr lang="en-US"/>
          </a:p>
        </p:txBody>
      </p:sp>
    </p:spTree>
    <p:extLst>
      <p:ext uri="{BB962C8B-B14F-4D97-AF65-F5344CB8AC3E}">
        <p14:creationId xmlns:p14="http://schemas.microsoft.com/office/powerpoint/2010/main" val="3942208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7985278-02BE-48FD-9B96-2B9F0CC93677}" type="datetimeFigureOut">
              <a:rPr lang="en-US" smtClean="0"/>
              <a:pPr/>
              <a:t>5/4/2020</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DEF4AF5-D47C-415D-B80D-82F5EB47394A}" type="slidenum">
              <a:rPr lang="en-US" smtClean="0"/>
              <a:pPr/>
              <a:t>‹#›</a:t>
            </a:fld>
            <a:endParaRPr lang="en-US"/>
          </a:p>
        </p:txBody>
      </p:sp>
    </p:spTree>
    <p:extLst>
      <p:ext uri="{BB962C8B-B14F-4D97-AF65-F5344CB8AC3E}">
        <p14:creationId xmlns:p14="http://schemas.microsoft.com/office/powerpoint/2010/main" val="3016970815"/>
      </p:ext>
    </p:extLst>
  </p:cSld>
  <p:clrMap bg1="dk1" tx1="lt1" bg2="dk2" tx2="lt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 id="2147484069" r:id="rId13"/>
    <p:sldLayoutId id="2147484070" r:id="rId14"/>
    <p:sldLayoutId id="2147484071" r:id="rId15"/>
    <p:sldLayoutId id="2147484072" r:id="rId16"/>
    <p:sldLayoutId id="2147484073"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8" Type="http://schemas.openxmlformats.org/officeDocument/2006/relationships/hyperlink" Target="https://policecomplaints.dc.gov/" TargetMode="External"/><Relationship Id="rId3" Type="http://schemas.openxmlformats.org/officeDocument/2006/relationships/image" Target="../media/image2.png"/><Relationship Id="rId7" Type="http://schemas.openxmlformats.org/officeDocument/2006/relationships/hyperlink" Target="http://www.law4blacklivesdc.com/contact-us"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s://www.acludc.org/covid-19-and-rights-all-dc-residents" TargetMode="External"/><Relationship Id="rId5" Type="http://schemas.openxmlformats.org/officeDocument/2006/relationships/hyperlink" Target="https://www.acludc.org/HELP" TargetMode="External"/><Relationship Id="rId10" Type="http://schemas.openxmlformats.org/officeDocument/2006/relationships/image" Target="../media/image1.png"/><Relationship Id="rId4" Type="http://schemas.openxmlformats.org/officeDocument/2006/relationships/hyperlink" Target="https://www.washlaw.org/who-we-serve/get-legal-help/" TargetMode="External"/><Relationship Id="rId9" Type="http://schemas.openxmlformats.org/officeDocument/2006/relationships/hyperlink" Target="https://www.aclu-md.org/es/node/817"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ayor.dc.gov/release/mayor-bowser-issues-stay-home-ord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971" y="2471980"/>
            <a:ext cx="6872207" cy="2895600"/>
          </a:xfrm>
        </p:spPr>
        <p:txBody>
          <a:bodyPr>
            <a:normAutofit/>
          </a:bodyPr>
          <a:lstStyle/>
          <a:p>
            <a:r>
              <a:rPr lang="en-US" dirty="0"/>
              <a:t>Covid-19: Know your rights training</a:t>
            </a:r>
            <a:r>
              <a:rPr lang="en-US" dirty="0">
                <a:solidFill>
                  <a:srgbClr val="FF0000"/>
                </a:solidFill>
              </a:rPr>
              <a:t/>
            </a:r>
            <a:br>
              <a:rPr lang="en-US" dirty="0">
                <a:solidFill>
                  <a:srgbClr val="FF0000"/>
                </a:solidFill>
              </a:rPr>
            </a:br>
            <a:r>
              <a:rPr lang="en-US" dirty="0">
                <a:solidFill>
                  <a:srgbClr val="FF0000"/>
                </a:solidFill>
              </a:rPr>
              <a:t/>
            </a:r>
            <a:br>
              <a:rPr lang="en-US" dirty="0">
                <a:solidFill>
                  <a:srgbClr val="FF0000"/>
                </a:solidFill>
              </a:rPr>
            </a:br>
            <a:endParaRPr lang="en-US" sz="3200" dirty="0">
              <a:solidFill>
                <a:srgbClr val="FF0000"/>
              </a:solidFill>
            </a:endParaRPr>
          </a:p>
        </p:txBody>
      </p:sp>
      <p:pic>
        <p:nvPicPr>
          <p:cNvPr id="1026" name="Picture 2" descr="Black WLC Logo"/>
          <p:cNvPicPr>
            <a:picLocks noChangeAspect="1" noChangeArrowheads="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1434550" y="680080"/>
            <a:ext cx="6353198" cy="86795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524402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r>
              <a:rPr lang="en-US" b="1">
                <a:latin typeface="Abadi MT Condensed Extra Bold"/>
              </a:rPr>
              <a:t>Stay at Home order: DC Permissible activities </a:t>
            </a:r>
            <a:endParaRPr lang="en-US">
              <a:latin typeface="Abadi MT Condensed Extra Bold" charset="0"/>
            </a:endParaRPr>
          </a:p>
        </p:txBody>
      </p:sp>
      <p:sp>
        <p:nvSpPr>
          <p:cNvPr id="67588" name="Rectangle 3"/>
          <p:cNvSpPr>
            <a:spLocks noGrp="1" noChangeArrowheads="1"/>
          </p:cNvSpPr>
          <p:nvPr>
            <p:ph idx="1"/>
          </p:nvPr>
        </p:nvSpPr>
        <p:spPr>
          <a:xfrm>
            <a:off x="685800" y="2133600"/>
            <a:ext cx="7696200" cy="3200400"/>
          </a:xfrm>
        </p:spPr>
        <p:txBody>
          <a:bodyPr>
            <a:normAutofit fontScale="77500" lnSpcReduction="20000"/>
          </a:bodyPr>
          <a:lstStyle/>
          <a:p>
            <a:pPr>
              <a:spcAft>
                <a:spcPts val="1600"/>
              </a:spcAft>
            </a:pPr>
            <a:r>
              <a:rPr lang="en-US" sz="2800">
                <a:solidFill>
                  <a:srgbClr val="161616"/>
                </a:solidFill>
                <a:latin typeface="Abadi MT Condensed Extra Bold"/>
              </a:rPr>
              <a:t>Engaging in "essential activities" such as, obtaining medical care that cannot be provided through telehealth and obtaining food and essential household goods. </a:t>
            </a:r>
          </a:p>
          <a:p>
            <a:pPr>
              <a:spcAft>
                <a:spcPts val="1600"/>
              </a:spcAft>
            </a:pPr>
            <a:r>
              <a:rPr lang="en-US" sz="2800">
                <a:solidFill>
                  <a:srgbClr val="161616"/>
                </a:solidFill>
                <a:latin typeface="Abadi MT Condensed Extra Bold"/>
              </a:rPr>
              <a:t>Perform or access essential governmental functions</a:t>
            </a:r>
          </a:p>
          <a:p>
            <a:pPr>
              <a:spcAft>
                <a:spcPts val="1600"/>
              </a:spcAft>
            </a:pPr>
            <a:r>
              <a:rPr lang="en-US" sz="2800">
                <a:solidFill>
                  <a:srgbClr val="161616"/>
                </a:solidFill>
                <a:latin typeface="Abadi MT Condensed Extra Bold"/>
              </a:rPr>
              <a:t>Work at essential businesses</a:t>
            </a:r>
          </a:p>
          <a:p>
            <a:pPr>
              <a:spcAft>
                <a:spcPts val="1600"/>
              </a:spcAft>
            </a:pPr>
            <a:r>
              <a:rPr lang="en-US" sz="2800">
                <a:solidFill>
                  <a:srgbClr val="161616"/>
                </a:solidFill>
                <a:latin typeface="Abadi MT Condensed Extra Bold"/>
              </a:rPr>
              <a:t>Engage in essential travel </a:t>
            </a:r>
            <a:endParaRPr lang="en-US" sz="2800">
              <a:solidFill>
                <a:srgbClr val="161616"/>
              </a:solidFill>
              <a:latin typeface="Abadi MT Condensed Extra Bold" charset="0"/>
            </a:endParaRPr>
          </a:p>
          <a:p>
            <a:pPr>
              <a:spcAft>
                <a:spcPts val="1600"/>
              </a:spcAft>
            </a:pPr>
            <a:r>
              <a:rPr lang="en-US" sz="2800">
                <a:solidFill>
                  <a:srgbClr val="161616"/>
                </a:solidFill>
                <a:latin typeface="Abadi MT Condensed Extra Bold"/>
              </a:rPr>
              <a:t>Engage in allowable recreational activities </a:t>
            </a:r>
            <a:endParaRPr lang="en-US" sz="2800">
              <a:solidFill>
                <a:srgbClr val="161616"/>
              </a:solidFill>
              <a:latin typeface="Abadi MT Condensed Extra Bold" charset="0"/>
            </a:endParaRPr>
          </a:p>
        </p:txBody>
      </p:sp>
      <p:pic>
        <p:nvPicPr>
          <p:cNvPr id="7"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276445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Stay at Home order: DC law enforcement responses</a:t>
            </a:r>
            <a:endParaRPr lang="en-US">
              <a:latin typeface="Abadi MT Condensed Extra Bold" charset="0"/>
            </a:endParaRPr>
          </a:p>
        </p:txBody>
      </p:sp>
      <p:sp>
        <p:nvSpPr>
          <p:cNvPr id="67588" name="Rectangle 3"/>
          <p:cNvSpPr>
            <a:spLocks noGrp="1" noChangeArrowheads="1"/>
          </p:cNvSpPr>
          <p:nvPr>
            <p:ph idx="1"/>
          </p:nvPr>
        </p:nvSpPr>
        <p:spPr>
          <a:xfrm>
            <a:off x="685800" y="2133600"/>
            <a:ext cx="7696200" cy="3200400"/>
          </a:xfrm>
        </p:spPr>
        <p:txBody>
          <a:bodyPr vert="horz" lIns="91440" tIns="45720" rIns="91440" bIns="45720" rtlCol="0" anchor="ctr">
            <a:noAutofit/>
          </a:bodyPr>
          <a:lstStyle/>
          <a:p>
            <a:pPr>
              <a:spcAft>
                <a:spcPts val="1600"/>
              </a:spcAft>
            </a:pPr>
            <a:endParaRPr lang="en-US" sz="1800" dirty="0">
              <a:solidFill>
                <a:srgbClr val="161616"/>
              </a:solidFill>
              <a:latin typeface="Abadi MT Condensed Extra Bold"/>
            </a:endParaRPr>
          </a:p>
          <a:p>
            <a:pPr>
              <a:spcAft>
                <a:spcPts val="1600"/>
              </a:spcAft>
            </a:pPr>
            <a:endParaRPr lang="en-US" sz="1800" dirty="0">
              <a:solidFill>
                <a:srgbClr val="161616"/>
              </a:solidFill>
              <a:latin typeface="Abadi MT Condensed Extra Bold"/>
            </a:endParaRPr>
          </a:p>
          <a:p>
            <a:pPr>
              <a:spcAft>
                <a:spcPts val="1600"/>
              </a:spcAft>
            </a:pPr>
            <a:r>
              <a:rPr lang="en-US" sz="1800" dirty="0">
                <a:solidFill>
                  <a:srgbClr val="161616"/>
                </a:solidFill>
                <a:latin typeface="Abadi MT Condensed Extra Bold"/>
              </a:rPr>
              <a:t>MPD: </a:t>
            </a:r>
            <a:endParaRPr lang="en-US" sz="1800" dirty="0">
              <a:solidFill>
                <a:srgbClr val="161616"/>
              </a:solidFill>
              <a:latin typeface="Abadi MT Condensed Extra Bold" charset="0"/>
            </a:endParaRPr>
          </a:p>
          <a:p>
            <a:pPr lvl="1">
              <a:spcAft>
                <a:spcPts val="1600"/>
              </a:spcAft>
            </a:pPr>
            <a:r>
              <a:rPr lang="en-US" dirty="0">
                <a:solidFill>
                  <a:srgbClr val="161616"/>
                </a:solidFill>
                <a:ea typeface="+mn-lt"/>
                <a:cs typeface="+mn-lt"/>
              </a:rPr>
              <a:t>"Enforcement does not provide the authority to conduct traffic stops absent other reasonable suspicion related to a separate offense."</a:t>
            </a:r>
            <a:endParaRPr lang="en-US" dirty="0">
              <a:solidFill>
                <a:srgbClr val="161616"/>
              </a:solidFill>
              <a:latin typeface="Abadi MT Condensed Extra Bold" charset="0"/>
            </a:endParaRPr>
          </a:p>
          <a:p>
            <a:pPr lvl="1">
              <a:spcAft>
                <a:spcPts val="1600"/>
              </a:spcAft>
            </a:pPr>
            <a:r>
              <a:rPr lang="en-US" dirty="0">
                <a:solidFill>
                  <a:srgbClr val="161616"/>
                </a:solidFill>
                <a:latin typeface="Century Gothic"/>
              </a:rPr>
              <a:t>"The goal of any interaction is to ensure voluntary compliance, nor to make arrests."</a:t>
            </a:r>
          </a:p>
          <a:p>
            <a:pPr lvl="1">
              <a:spcAft>
                <a:spcPts val="1600"/>
              </a:spcAft>
            </a:pPr>
            <a:r>
              <a:rPr lang="en-US" dirty="0">
                <a:solidFill>
                  <a:srgbClr val="161616"/>
                </a:solidFill>
                <a:latin typeface="Century Gothic"/>
              </a:rPr>
              <a:t>Seeking voluntary compliance shall include officers providing a warning while maintaining a safe distance. The warning shall provide an explanation of the violation of the order, how the subject can voluntarily come into compliance with the order, and that failure to comply may result in the subject's arrest."</a:t>
            </a:r>
          </a:p>
          <a:p>
            <a:pPr>
              <a:spcAft>
                <a:spcPts val="1600"/>
              </a:spcAft>
            </a:pPr>
            <a:endParaRPr lang="en-US" sz="2800" dirty="0">
              <a:solidFill>
                <a:srgbClr val="161616"/>
              </a:solidFill>
              <a:latin typeface="Abadi MT Condensed Extra Bold" charset="0"/>
            </a:endParaRPr>
          </a:p>
        </p:txBody>
      </p:sp>
      <p:pic>
        <p:nvPicPr>
          <p:cNvPr id="7"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76289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668628" y="990600"/>
            <a:ext cx="7543800" cy="762000"/>
          </a:xfrm>
        </p:spPr>
        <p:txBody>
          <a:bodyPr>
            <a:normAutofit fontScale="90000"/>
          </a:bodyPr>
          <a:lstStyle/>
          <a:p>
            <a:pPr eaLnBrk="1" hangingPunct="1"/>
            <a:r>
              <a:rPr lang="en-US" b="1">
                <a:latin typeface="Abadi MT Condensed Extra Bold" charset="0"/>
              </a:rPr>
              <a:t>What rights do I have During the State of emergency</a:t>
            </a:r>
          </a:p>
        </p:txBody>
      </p:sp>
      <p:sp>
        <p:nvSpPr>
          <p:cNvPr id="18436" name="Rectangle 3"/>
          <p:cNvSpPr>
            <a:spLocks noGrp="1" noChangeArrowheads="1"/>
          </p:cNvSpPr>
          <p:nvPr>
            <p:ph idx="1"/>
          </p:nvPr>
        </p:nvSpPr>
        <p:spPr>
          <a:xfrm>
            <a:off x="668628" y="1318260"/>
            <a:ext cx="8001000" cy="3962400"/>
          </a:xfrm>
        </p:spPr>
        <p:txBody>
          <a:bodyPr/>
          <a:lstStyle/>
          <a:p>
            <a:pPr eaLnBrk="1" hangingPunct="1">
              <a:lnSpc>
                <a:spcPct val="90000"/>
              </a:lnSpc>
              <a:spcAft>
                <a:spcPts val="1600"/>
              </a:spcAft>
            </a:pPr>
            <a:r>
              <a:rPr lang="en-US" b="1">
                <a:latin typeface="Abadi MT Condensed Extra Bold" charset="0"/>
              </a:rPr>
              <a:t>Whether or not you're a citizen, you have these constitutional rights:</a:t>
            </a:r>
          </a:p>
          <a:p>
            <a:pPr eaLnBrk="1" hangingPunct="1">
              <a:lnSpc>
                <a:spcPct val="90000"/>
              </a:lnSpc>
              <a:spcAft>
                <a:spcPts val="1600"/>
              </a:spcAft>
            </a:pPr>
            <a:r>
              <a:rPr lang="en-US" b="1">
                <a:latin typeface="Abadi MT Condensed Extra Bold" charset="0"/>
              </a:rPr>
              <a:t>The Right to Remain Silent (5</a:t>
            </a:r>
            <a:r>
              <a:rPr lang="en-US" b="1" baseline="30000">
                <a:latin typeface="Abadi MT Condensed Extra Bold" charset="0"/>
              </a:rPr>
              <a:t>th</a:t>
            </a:r>
            <a:r>
              <a:rPr lang="en-US" b="1">
                <a:latin typeface="Abadi MT Condensed Extra Bold" charset="0"/>
              </a:rPr>
              <a:t> Amendment)</a:t>
            </a:r>
          </a:p>
          <a:p>
            <a:pPr eaLnBrk="1" hangingPunct="1">
              <a:lnSpc>
                <a:spcPct val="90000"/>
              </a:lnSpc>
              <a:spcAft>
                <a:spcPts val="1600"/>
              </a:spcAft>
            </a:pPr>
            <a:r>
              <a:rPr lang="en-US" b="1">
                <a:latin typeface="Abadi MT Condensed Extra Bold" charset="0"/>
              </a:rPr>
              <a:t>The Right to be Free From “Unreasonable Searches and Seizures” (4</a:t>
            </a:r>
            <a:r>
              <a:rPr lang="en-US" b="1" baseline="30000">
                <a:latin typeface="Abadi MT Condensed Extra Bold" charset="0"/>
              </a:rPr>
              <a:t>th</a:t>
            </a:r>
            <a:r>
              <a:rPr lang="en-US" b="1">
                <a:latin typeface="Abadi MT Condensed Extra Bold" charset="0"/>
              </a:rPr>
              <a:t> Amendment)</a:t>
            </a:r>
          </a:p>
          <a:p>
            <a:pPr eaLnBrk="1" hangingPunct="1">
              <a:lnSpc>
                <a:spcPct val="90000"/>
              </a:lnSpc>
              <a:spcAft>
                <a:spcPts val="1600"/>
              </a:spcAft>
            </a:pPr>
            <a:r>
              <a:rPr lang="en-US" b="1">
                <a:latin typeface="Abadi MT Condensed Extra Bold" charset="0"/>
              </a:rPr>
              <a:t>The Right to Advocate for Change (1</a:t>
            </a:r>
            <a:r>
              <a:rPr lang="en-US" b="1" baseline="30000">
                <a:latin typeface="Abadi MT Condensed Extra Bold" charset="0"/>
              </a:rPr>
              <a:t>st</a:t>
            </a:r>
            <a:r>
              <a:rPr lang="en-US" b="1">
                <a:latin typeface="Abadi MT Condensed Extra Bold" charset="0"/>
              </a:rPr>
              <a:t> Amendment)</a:t>
            </a:r>
          </a:p>
        </p:txBody>
      </p:sp>
      <p:pic>
        <p:nvPicPr>
          <p:cNvPr id="5"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59944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304800" y="1066800"/>
            <a:ext cx="8610600" cy="4114800"/>
          </a:xfrm>
        </p:spPr>
        <p:txBody>
          <a:bodyPr>
            <a:normAutofit fontScale="92500"/>
          </a:bodyPr>
          <a:lstStyle/>
          <a:p>
            <a:pPr algn="ctr" eaLnBrk="1" hangingPunct="1">
              <a:spcAft>
                <a:spcPts val="1600"/>
              </a:spcAft>
              <a:buFontTx/>
              <a:buNone/>
            </a:pPr>
            <a:r>
              <a:rPr lang="en-US" sz="4000" b="1">
                <a:solidFill>
                  <a:schemeClr val="tx1"/>
                </a:solidFill>
                <a:latin typeface="Abadi MT Condensed Extra Bold" charset="0"/>
              </a:rPr>
              <a:t>CONSTITUTIONAL RIGHTS CANNOT BE SUSPENDED – EVEN DURING A STATE OF EMERGENCY OR WARTIME – AND THEY HAVE NOT BEEN SUSPENDED BY THE "USA PATRIOT ACT" OR OTHER RECENT LEGISLATION!</a:t>
            </a:r>
            <a:endParaRPr lang="en-US" sz="4000">
              <a:solidFill>
                <a:schemeClr val="tx1"/>
              </a:solidFill>
              <a:latin typeface="Abadi MT Condensed Extra Bold" charset="0"/>
            </a:endParaRPr>
          </a:p>
        </p:txBody>
      </p:sp>
      <p:pic>
        <p:nvPicPr>
          <p:cNvPr id="4"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337344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668628" y="990600"/>
            <a:ext cx="7543800" cy="762000"/>
          </a:xfrm>
        </p:spPr>
        <p:txBody>
          <a:bodyPr/>
          <a:lstStyle/>
          <a:p>
            <a:pPr eaLnBrk="1" hangingPunct="1"/>
            <a:r>
              <a:rPr lang="en-US" b="1">
                <a:latin typeface="Abadi MT Condensed Extra Bold" charset="0"/>
              </a:rPr>
              <a:t>Things to remember</a:t>
            </a:r>
          </a:p>
        </p:txBody>
      </p:sp>
      <p:sp>
        <p:nvSpPr>
          <p:cNvPr id="18436" name="Rectangle 3"/>
          <p:cNvSpPr>
            <a:spLocks noGrp="1" noChangeArrowheads="1"/>
          </p:cNvSpPr>
          <p:nvPr>
            <p:ph idx="1"/>
          </p:nvPr>
        </p:nvSpPr>
        <p:spPr>
          <a:xfrm>
            <a:off x="668628" y="1318260"/>
            <a:ext cx="8001000" cy="3962400"/>
          </a:xfrm>
        </p:spPr>
        <p:txBody>
          <a:bodyPr/>
          <a:lstStyle/>
          <a:p>
            <a:pPr eaLnBrk="1" hangingPunct="1">
              <a:lnSpc>
                <a:spcPct val="90000"/>
              </a:lnSpc>
              <a:spcAft>
                <a:spcPts val="1600"/>
              </a:spcAft>
            </a:pPr>
            <a:r>
              <a:rPr lang="en-US" b="1">
                <a:latin typeface="Abadi MT Condensed Extra Bold" charset="0"/>
              </a:rPr>
              <a:t>These are not magic words</a:t>
            </a:r>
          </a:p>
          <a:p>
            <a:pPr eaLnBrk="1" hangingPunct="1">
              <a:lnSpc>
                <a:spcPct val="90000"/>
              </a:lnSpc>
              <a:spcAft>
                <a:spcPts val="1600"/>
              </a:spcAft>
            </a:pPr>
            <a:r>
              <a:rPr lang="en-US" b="1">
                <a:latin typeface="Abadi MT Condensed Extra Bold" charset="0"/>
              </a:rPr>
              <a:t>Safety First</a:t>
            </a:r>
          </a:p>
          <a:p>
            <a:pPr eaLnBrk="1" hangingPunct="1">
              <a:lnSpc>
                <a:spcPct val="90000"/>
              </a:lnSpc>
              <a:spcAft>
                <a:spcPts val="1600"/>
              </a:spcAft>
            </a:pPr>
            <a:r>
              <a:rPr lang="en-US" b="1">
                <a:latin typeface="Abadi MT Condensed Extra Bold" charset="0"/>
              </a:rPr>
              <a:t>Police are going to do what they want to whether it is legal or not</a:t>
            </a:r>
          </a:p>
        </p:txBody>
      </p:sp>
      <p:pic>
        <p:nvPicPr>
          <p:cNvPr id="5"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621070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685800" y="685800"/>
            <a:ext cx="7772400" cy="1143000"/>
          </a:xfrm>
        </p:spPr>
        <p:txBody>
          <a:bodyPr/>
          <a:lstStyle/>
          <a:p>
            <a:pPr eaLnBrk="1" hangingPunct="1"/>
            <a:r>
              <a:rPr lang="en-US" b="1">
                <a:latin typeface="Abadi MT Condensed Extra Bold" charset="0"/>
              </a:rPr>
              <a:t>The Right to Remain Silent</a:t>
            </a:r>
          </a:p>
        </p:txBody>
      </p:sp>
      <p:sp>
        <p:nvSpPr>
          <p:cNvPr id="20484" name="Rectangle 3"/>
          <p:cNvSpPr>
            <a:spLocks noGrp="1" noChangeArrowheads="1"/>
          </p:cNvSpPr>
          <p:nvPr>
            <p:ph idx="1"/>
          </p:nvPr>
        </p:nvSpPr>
        <p:spPr>
          <a:xfrm>
            <a:off x="685800" y="2209800"/>
            <a:ext cx="7772400" cy="4114800"/>
          </a:xfrm>
        </p:spPr>
        <p:txBody>
          <a:bodyPr/>
          <a:lstStyle/>
          <a:p>
            <a:pPr eaLnBrk="1" hangingPunct="1"/>
            <a:r>
              <a:rPr lang="en-US">
                <a:latin typeface="Abadi MT Condensed Extra Bold" charset="0"/>
              </a:rPr>
              <a:t>The Fifth Amendment to the U.S. Constitution gives every person the right not to answer questions asked by a police officer or government agent.</a:t>
            </a:r>
          </a:p>
          <a:p>
            <a:pPr eaLnBrk="1" hangingPunct="1"/>
            <a:r>
              <a:rPr lang="en-US" sz="3600">
                <a:latin typeface="Abadi MT Condensed Extra Bold" charset="0"/>
              </a:rPr>
              <a:t>I Choose to Remain Silent</a:t>
            </a:r>
          </a:p>
          <a:p>
            <a:pPr eaLnBrk="1" hangingPunct="1"/>
            <a:r>
              <a:rPr lang="en-US" sz="3600">
                <a:latin typeface="Abadi MT Condensed Extra Bold" charset="0"/>
              </a:rPr>
              <a:t>I Choose to Remain Silent</a:t>
            </a:r>
          </a:p>
          <a:p>
            <a:pPr eaLnBrk="1" hangingPunct="1"/>
            <a:r>
              <a:rPr lang="en-US" sz="3600">
                <a:latin typeface="Abadi MT Condensed Extra Bold" charset="0"/>
              </a:rPr>
              <a:t>I Choose to Remain Silent</a:t>
            </a:r>
          </a:p>
          <a:p>
            <a:pPr eaLnBrk="1" hangingPunct="1"/>
            <a:endParaRPr lang="en-US">
              <a:solidFill>
                <a:srgbClr val="161616"/>
              </a:solidFill>
              <a:latin typeface="Abadi MT Condensed Extra Bold" charset="0"/>
            </a:endParaRPr>
          </a:p>
        </p:txBody>
      </p:sp>
      <p:pic>
        <p:nvPicPr>
          <p:cNvPr id="6"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480519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0" y="381000"/>
            <a:ext cx="8839200" cy="1600200"/>
          </a:xfrm>
        </p:spPr>
        <p:txBody>
          <a:bodyPr/>
          <a:lstStyle/>
          <a:p>
            <a:pPr eaLnBrk="1" hangingPunct="1"/>
            <a:r>
              <a:rPr lang="en-US" b="1">
                <a:latin typeface="Abadi MT Condensed Extra Bold" charset="0"/>
              </a:rPr>
              <a:t>The Right to be Free from "Unreasonable Searches and Seizures"</a:t>
            </a:r>
          </a:p>
        </p:txBody>
      </p:sp>
      <p:sp>
        <p:nvSpPr>
          <p:cNvPr id="22532" name="Rectangle 3"/>
          <p:cNvSpPr>
            <a:spLocks noGrp="1" noChangeArrowheads="1"/>
          </p:cNvSpPr>
          <p:nvPr>
            <p:ph idx="1"/>
          </p:nvPr>
        </p:nvSpPr>
        <p:spPr>
          <a:xfrm>
            <a:off x="152400" y="2057400"/>
            <a:ext cx="8915400" cy="4191000"/>
          </a:xfrm>
        </p:spPr>
        <p:txBody>
          <a:bodyPr/>
          <a:lstStyle/>
          <a:p>
            <a:pPr eaLnBrk="1" hangingPunct="1">
              <a:lnSpc>
                <a:spcPct val="90000"/>
              </a:lnSpc>
              <a:spcAft>
                <a:spcPts val="1600"/>
              </a:spcAft>
            </a:pPr>
            <a:r>
              <a:rPr lang="en-US" sz="2800">
                <a:latin typeface="Abadi MT Condensed Extra Bold" charset="0"/>
              </a:rPr>
              <a:t>The Fourth Amendment is supposed to protect your privacy from government intrusion. </a:t>
            </a:r>
          </a:p>
          <a:p>
            <a:pPr eaLnBrk="1" hangingPunct="1">
              <a:lnSpc>
                <a:spcPct val="90000"/>
              </a:lnSpc>
              <a:spcAft>
                <a:spcPts val="1600"/>
              </a:spcAft>
            </a:pPr>
            <a:r>
              <a:rPr lang="en-US" sz="2800">
                <a:latin typeface="Abadi MT Condensed Extra Bold" charset="0"/>
              </a:rPr>
              <a:t>Police cannot search you, your possessions, your home, etc. unless:</a:t>
            </a:r>
          </a:p>
          <a:p>
            <a:pPr lvl="1" eaLnBrk="1" hangingPunct="1">
              <a:lnSpc>
                <a:spcPct val="90000"/>
              </a:lnSpc>
              <a:spcAft>
                <a:spcPts val="1600"/>
              </a:spcAft>
            </a:pPr>
            <a:r>
              <a:rPr lang="en-US" sz="2400">
                <a:latin typeface="Abadi MT Condensed Extra Bold" charset="0"/>
              </a:rPr>
              <a:t>You consent (your silence gives police consent)</a:t>
            </a:r>
          </a:p>
          <a:p>
            <a:pPr lvl="1" eaLnBrk="1" hangingPunct="1">
              <a:lnSpc>
                <a:spcPct val="90000"/>
              </a:lnSpc>
              <a:spcAft>
                <a:spcPts val="1600"/>
              </a:spcAft>
            </a:pPr>
            <a:r>
              <a:rPr lang="en-US" sz="2400">
                <a:latin typeface="Abadi MT Condensed Extra Bold" charset="0"/>
              </a:rPr>
              <a:t>Police obtain a search warrant</a:t>
            </a:r>
          </a:p>
          <a:p>
            <a:pPr lvl="1" eaLnBrk="1" hangingPunct="1">
              <a:lnSpc>
                <a:spcPct val="90000"/>
              </a:lnSpc>
              <a:spcAft>
                <a:spcPts val="1600"/>
              </a:spcAft>
            </a:pPr>
            <a:r>
              <a:rPr lang="en-US" sz="2400">
                <a:latin typeface="Abadi MT Condensed Extra Bold" charset="0"/>
              </a:rPr>
              <a:t>Or an exception to the search warrant requirement exists</a:t>
            </a:r>
          </a:p>
          <a:p>
            <a:pPr eaLnBrk="1" hangingPunct="1">
              <a:lnSpc>
                <a:spcPct val="90000"/>
              </a:lnSpc>
              <a:spcAft>
                <a:spcPts val="1600"/>
              </a:spcAft>
            </a:pPr>
            <a:endParaRPr lang="en-US" sz="2800">
              <a:latin typeface="Abadi MT Condensed Extra Bold" charset="0"/>
            </a:endParaRPr>
          </a:p>
        </p:txBody>
      </p:sp>
      <p:pic>
        <p:nvPicPr>
          <p:cNvPr id="5"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29902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0" y="381000"/>
            <a:ext cx="9144000" cy="1600200"/>
          </a:xfrm>
        </p:spPr>
        <p:txBody>
          <a:bodyPr/>
          <a:lstStyle/>
          <a:p>
            <a:pPr eaLnBrk="1" hangingPunct="1"/>
            <a:r>
              <a:rPr lang="en-US" b="1">
                <a:latin typeface="Abadi MT Condensed Extra Bold" charset="0"/>
              </a:rPr>
              <a:t>The Right to be Free from "Unreasonable Searches and Seizures"</a:t>
            </a:r>
          </a:p>
        </p:txBody>
      </p:sp>
      <p:sp>
        <p:nvSpPr>
          <p:cNvPr id="22532" name="Rectangle 3"/>
          <p:cNvSpPr>
            <a:spLocks noGrp="1" noChangeArrowheads="1"/>
          </p:cNvSpPr>
          <p:nvPr>
            <p:ph idx="1"/>
          </p:nvPr>
        </p:nvSpPr>
        <p:spPr>
          <a:xfrm>
            <a:off x="152400" y="2209800"/>
            <a:ext cx="8915400" cy="4191000"/>
          </a:xfrm>
        </p:spPr>
        <p:txBody>
          <a:bodyPr>
            <a:normAutofit/>
          </a:bodyPr>
          <a:lstStyle/>
          <a:p>
            <a:pPr eaLnBrk="1" hangingPunct="1">
              <a:lnSpc>
                <a:spcPct val="90000"/>
              </a:lnSpc>
              <a:spcAft>
                <a:spcPts val="1600"/>
              </a:spcAft>
            </a:pPr>
            <a:r>
              <a:rPr lang="en-US" sz="2800">
                <a:latin typeface="Abadi MT Condensed Extra Bold" charset="0"/>
              </a:rPr>
              <a:t>Without a warrant, police or government agents may not search your home or office without your consent, and you have the right to refuse to let them in. There are exceptions.</a:t>
            </a:r>
          </a:p>
          <a:p>
            <a:pPr eaLnBrk="1" hangingPunct="1">
              <a:lnSpc>
                <a:spcPct val="90000"/>
              </a:lnSpc>
              <a:spcAft>
                <a:spcPts val="1600"/>
              </a:spcAft>
            </a:pPr>
            <a:r>
              <a:rPr lang="en-US" sz="2800">
                <a:latin typeface="Abadi MT Condensed Extra Bold" charset="0"/>
              </a:rPr>
              <a:t>I DON’T CONSENT TO THIS SEARCH. </a:t>
            </a:r>
          </a:p>
          <a:p>
            <a:pPr eaLnBrk="1" hangingPunct="1">
              <a:lnSpc>
                <a:spcPct val="90000"/>
              </a:lnSpc>
              <a:spcAft>
                <a:spcPts val="1600"/>
              </a:spcAft>
            </a:pPr>
            <a:r>
              <a:rPr lang="en-US" sz="2800">
                <a:latin typeface="Abadi MT Condensed Extra Bold" charset="0"/>
              </a:rPr>
              <a:t>Must be said out loud—your silence indicates to police that you consent or agree to what they are doing.</a:t>
            </a:r>
          </a:p>
          <a:p>
            <a:pPr eaLnBrk="1" hangingPunct="1">
              <a:lnSpc>
                <a:spcPct val="90000"/>
              </a:lnSpc>
              <a:spcAft>
                <a:spcPts val="1600"/>
              </a:spcAft>
            </a:pPr>
            <a:endParaRPr lang="en-US" sz="2800">
              <a:solidFill>
                <a:srgbClr val="161616"/>
              </a:solidFill>
              <a:latin typeface="Abadi MT Condensed Extra Bold" charset="0"/>
            </a:endParaRPr>
          </a:p>
        </p:txBody>
      </p:sp>
      <p:pic>
        <p:nvPicPr>
          <p:cNvPr id="5"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777779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22531" name="Rectangle 2"/>
          <p:cNvSpPr>
            <a:spLocks noGrp="1" noChangeArrowheads="1"/>
          </p:cNvSpPr>
          <p:nvPr>
            <p:ph type="title"/>
          </p:nvPr>
        </p:nvSpPr>
        <p:spPr>
          <a:xfrm>
            <a:off x="0" y="381000"/>
            <a:ext cx="9144000" cy="1600200"/>
          </a:xfrm>
        </p:spPr>
        <p:txBody>
          <a:bodyPr/>
          <a:lstStyle/>
          <a:p>
            <a:pPr eaLnBrk="1" hangingPunct="1"/>
            <a:r>
              <a:rPr lang="en-US" b="1">
                <a:latin typeface="Abadi MT Condensed Extra Bold" charset="0"/>
              </a:rPr>
              <a:t>Search Warrants</a:t>
            </a:r>
          </a:p>
        </p:txBody>
      </p:sp>
      <p:sp>
        <p:nvSpPr>
          <p:cNvPr id="22532" name="Rectangle 3"/>
          <p:cNvSpPr>
            <a:spLocks noGrp="1" noChangeArrowheads="1"/>
          </p:cNvSpPr>
          <p:nvPr>
            <p:ph idx="1"/>
          </p:nvPr>
        </p:nvSpPr>
        <p:spPr>
          <a:xfrm>
            <a:off x="152400" y="2209800"/>
            <a:ext cx="8915400" cy="4191000"/>
          </a:xfrm>
        </p:spPr>
        <p:txBody>
          <a:bodyPr/>
          <a:lstStyle/>
          <a:p>
            <a:pPr eaLnBrk="1" hangingPunct="1">
              <a:lnSpc>
                <a:spcPct val="90000"/>
              </a:lnSpc>
              <a:spcAft>
                <a:spcPts val="1600"/>
              </a:spcAft>
            </a:pPr>
            <a:r>
              <a:rPr lang="en-US" sz="2800">
                <a:latin typeface="Abadi MT Condensed Extra Bold" charset="0"/>
              </a:rPr>
              <a:t>Written court permission to search and seize evidence of a crime.</a:t>
            </a:r>
          </a:p>
          <a:p>
            <a:pPr eaLnBrk="1" hangingPunct="1">
              <a:lnSpc>
                <a:spcPct val="90000"/>
              </a:lnSpc>
              <a:spcAft>
                <a:spcPts val="1600"/>
              </a:spcAft>
            </a:pPr>
            <a:r>
              <a:rPr lang="en-US" sz="2800">
                <a:latin typeface="Abadi MT Condensed Extra Bold" charset="0"/>
              </a:rPr>
              <a:t>May be obtained telephonically in certain circumstances.</a:t>
            </a:r>
          </a:p>
          <a:p>
            <a:pPr eaLnBrk="1" hangingPunct="1">
              <a:lnSpc>
                <a:spcPct val="90000"/>
              </a:lnSpc>
              <a:spcAft>
                <a:spcPts val="1600"/>
              </a:spcAft>
            </a:pPr>
            <a:r>
              <a:rPr lang="en-US" sz="2800">
                <a:latin typeface="Abadi MT Condensed Extra Bold" charset="0"/>
              </a:rPr>
              <a:t>Can enter your home without permission or your presence.</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387392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0" y="12700"/>
            <a:ext cx="9144000" cy="1435100"/>
          </a:xfrm>
        </p:spPr>
        <p:txBody>
          <a:bodyPr/>
          <a:lstStyle/>
          <a:p>
            <a:pPr eaLnBrk="1" hangingPunct="1"/>
            <a:r>
              <a:rPr lang="en-US" b="1">
                <a:latin typeface="Abadi MT Condensed Extra Bold" charset="0"/>
              </a:rPr>
              <a:t>No warrant needed…</a:t>
            </a:r>
          </a:p>
        </p:txBody>
      </p:sp>
      <p:sp>
        <p:nvSpPr>
          <p:cNvPr id="22532" name="Rectangle 3"/>
          <p:cNvSpPr>
            <a:spLocks noGrp="1" noChangeArrowheads="1"/>
          </p:cNvSpPr>
          <p:nvPr>
            <p:ph idx="1"/>
          </p:nvPr>
        </p:nvSpPr>
        <p:spPr>
          <a:xfrm>
            <a:off x="-152400" y="12700"/>
            <a:ext cx="8915400" cy="4800600"/>
          </a:xfrm>
        </p:spPr>
        <p:txBody>
          <a:bodyPr/>
          <a:lstStyle/>
          <a:p>
            <a:pPr lvl="1" eaLnBrk="1" hangingPunct="1">
              <a:buFontTx/>
              <a:buNone/>
            </a:pPr>
            <a:r>
              <a:rPr lang="en-US">
                <a:latin typeface="Arial" pitchFamily="30" charset="0"/>
                <a:ea typeface="ＭＳ Ｐゴシック" pitchFamily="30" charset="-128"/>
                <a:cs typeface="ＭＳ Ｐゴシック" pitchFamily="30" charset="-128"/>
              </a:rPr>
              <a:t>Exceptions to the warrant requirement:</a:t>
            </a:r>
          </a:p>
          <a:p>
            <a:pPr lvl="1" eaLnBrk="1" hangingPunct="1">
              <a:buFontTx/>
              <a:buNone/>
            </a:pPr>
            <a:r>
              <a:rPr lang="en-US">
                <a:latin typeface="Arial" pitchFamily="30" charset="0"/>
                <a:ea typeface="ＭＳ Ｐゴシック" pitchFamily="30" charset="-128"/>
                <a:cs typeface="ＭＳ Ｐゴシック" pitchFamily="30" charset="-128"/>
              </a:rPr>
              <a:t>--weapons search within “wingspan” (car or person)</a:t>
            </a:r>
          </a:p>
          <a:p>
            <a:pPr lvl="1" eaLnBrk="1" hangingPunct="1">
              <a:buFontTx/>
              <a:buNone/>
            </a:pPr>
            <a:r>
              <a:rPr lang="en-US">
                <a:latin typeface="Arial" pitchFamily="30" charset="0"/>
                <a:ea typeface="ＭＳ Ｐゴシック" pitchFamily="30" charset="-128"/>
                <a:cs typeface="ＭＳ Ｐゴシック" pitchFamily="30" charset="-128"/>
              </a:rPr>
              <a:t>--exigent circumstances or emergencies: </a:t>
            </a:r>
            <a:r>
              <a:rPr lang="en-US">
                <a:latin typeface="Arial" charset="0"/>
                <a:ea typeface="ＭＳ Ｐゴシック" charset="-128"/>
                <a:cs typeface="ＭＳ Ｐゴシック" charset="-128"/>
              </a:rPr>
              <a:t>“hot pursuit”, </a:t>
            </a:r>
          </a:p>
          <a:p>
            <a:pPr lvl="1" eaLnBrk="1" hangingPunct="1">
              <a:buFontTx/>
              <a:buNone/>
            </a:pPr>
            <a:r>
              <a:rPr lang="en-US">
                <a:latin typeface="Arial" charset="0"/>
                <a:ea typeface="ＭＳ Ｐゴシック" charset="-128"/>
                <a:cs typeface="ＭＳ Ｐゴシック" charset="-128"/>
              </a:rPr>
              <a:t>--“plain view” doctrine: if the public can see it, and a cop can see it, cops will be able to legally seize it.</a:t>
            </a:r>
          </a:p>
          <a:p>
            <a:pPr lvl="1" eaLnBrk="1" hangingPunct="1">
              <a:buFontTx/>
              <a:buNone/>
            </a:pPr>
            <a:r>
              <a:rPr lang="en-US">
                <a:latin typeface="Arial" pitchFamily="30" charset="0"/>
                <a:ea typeface="ＭＳ Ｐゴシック" pitchFamily="30" charset="-128"/>
                <a:cs typeface="ＭＳ Ｐゴシック" pitchFamily="30" charset="-128"/>
              </a:rPr>
              <a:t>REGARDLESS, DON’T CONSENT!</a:t>
            </a:r>
          </a:p>
        </p:txBody>
      </p:sp>
      <p:pic>
        <p:nvPicPr>
          <p:cNvPr id="5"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98923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440" name="Rectangle 72">
            <a:extLst>
              <a:ext uri="{FF2B5EF4-FFF2-40B4-BE49-F238E27FC236}">
                <a16:creationId xmlns="" xmlns:a16="http://schemas.microsoft.com/office/drawing/2014/main" id="{7509B08A-C1EC-478C-86AF-60ADE06D9B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35" name="Rectangle 2"/>
          <p:cNvSpPr>
            <a:spLocks noGrp="1" noChangeArrowheads="1"/>
          </p:cNvSpPr>
          <p:nvPr>
            <p:ph type="title"/>
          </p:nvPr>
        </p:nvSpPr>
        <p:spPr>
          <a:xfrm>
            <a:off x="67622" y="685800"/>
            <a:ext cx="4249611" cy="4603749"/>
          </a:xfrm>
        </p:spPr>
        <p:txBody>
          <a:bodyPr>
            <a:normAutofit/>
          </a:bodyPr>
          <a:lstStyle/>
          <a:p>
            <a:pPr algn="r" eaLnBrk="1" hangingPunct="1"/>
            <a:r>
              <a:rPr lang="en-US" sz="4500" b="1">
                <a:latin typeface="Abadi MT Condensed Extra Bold"/>
              </a:rPr>
              <a:t>What is a State of emergency?</a:t>
            </a:r>
            <a:endParaRPr lang="en-US" sz="4500" b="1">
              <a:latin typeface="Abadi MT Condensed Extra Bold" charset="0"/>
            </a:endParaRPr>
          </a:p>
        </p:txBody>
      </p:sp>
      <p:sp>
        <p:nvSpPr>
          <p:cNvPr id="18441" name="Rectangle 74">
            <a:extLst>
              <a:ext uri="{FF2B5EF4-FFF2-40B4-BE49-F238E27FC236}">
                <a16:creationId xmlns="" xmlns:a16="http://schemas.microsoft.com/office/drawing/2014/main" id="{221CC330-4259-4C32-BF8B-5FE13FFABB3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18436" name="Rectangle 3"/>
          <p:cNvSpPr>
            <a:spLocks noGrp="1" noChangeArrowheads="1"/>
          </p:cNvSpPr>
          <p:nvPr>
            <p:ph idx="1"/>
          </p:nvPr>
        </p:nvSpPr>
        <p:spPr>
          <a:xfrm>
            <a:off x="4969238" y="685800"/>
            <a:ext cx="3659219" cy="4603750"/>
          </a:xfrm>
        </p:spPr>
        <p:txBody>
          <a:bodyPr>
            <a:normAutofit/>
          </a:bodyPr>
          <a:lstStyle/>
          <a:p>
            <a:pPr>
              <a:spcAft>
                <a:spcPts val="1600"/>
              </a:spcAft>
            </a:pPr>
            <a:r>
              <a:rPr lang="en-US" b="1">
                <a:solidFill>
                  <a:schemeClr val="tx1"/>
                </a:solidFill>
                <a:latin typeface="Abadi MT Condensed Extra Bold"/>
              </a:rPr>
              <a:t>A State of Emergency boosts  the government’s power.</a:t>
            </a:r>
          </a:p>
          <a:p>
            <a:pPr eaLnBrk="1" hangingPunct="1">
              <a:spcAft>
                <a:spcPts val="1600"/>
              </a:spcAft>
            </a:pPr>
            <a:r>
              <a:rPr lang="en-US" b="1">
                <a:solidFill>
                  <a:schemeClr val="tx1"/>
                </a:solidFill>
                <a:latin typeface="Abadi MT Condensed Extra Bold" charset="0"/>
              </a:rPr>
              <a:t>DC State of Emergency – Mar. 11th</a:t>
            </a:r>
          </a:p>
          <a:p>
            <a:pPr eaLnBrk="1" hangingPunct="1">
              <a:spcAft>
                <a:spcPts val="1600"/>
              </a:spcAft>
            </a:pPr>
            <a:r>
              <a:rPr lang="en-US" b="1">
                <a:solidFill>
                  <a:schemeClr val="tx1"/>
                </a:solidFill>
                <a:latin typeface="Abadi MT Condensed Extra Bold" charset="0"/>
              </a:rPr>
              <a:t>MD State of Emergency -  Mar. 5th</a:t>
            </a:r>
          </a:p>
          <a:p>
            <a:pPr>
              <a:spcAft>
                <a:spcPts val="1600"/>
              </a:spcAft>
            </a:pPr>
            <a:r>
              <a:rPr lang="en-US" b="1">
                <a:solidFill>
                  <a:schemeClr val="tx1"/>
                </a:solidFill>
                <a:latin typeface="Abadi MT Condensed Extra Bold"/>
              </a:rPr>
              <a:t>VA State of Emergency – Mar. 12th</a:t>
            </a:r>
            <a:endParaRPr lang="en-US" b="1">
              <a:solidFill>
                <a:schemeClr val="tx1"/>
              </a:solidFill>
              <a:latin typeface="Abadi MT Condensed Extra Bold" charset="0"/>
            </a:endParaRPr>
          </a:p>
        </p:txBody>
      </p:sp>
      <p:pic>
        <p:nvPicPr>
          <p:cNvPr id="7"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009252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683" y="173036"/>
            <a:ext cx="8912717" cy="1579563"/>
          </a:xfrm>
          <a:noFill/>
        </p:spPr>
        <p:txBody>
          <a:bodyPr>
            <a:normAutofit/>
          </a:bodyPr>
          <a:lstStyle/>
          <a:p>
            <a:pPr eaLnBrk="1" hangingPunct="1">
              <a:defRPr/>
            </a:pPr>
            <a:r>
              <a:rPr lang="en-US">
                <a:effectLst>
                  <a:outerShdw blurRad="38100" dist="38100" dir="2700000" algn="tl">
                    <a:srgbClr val="FFFFFF"/>
                  </a:outerShdw>
                </a:effectLst>
                <a:latin typeface="Abadi MT Condensed Extra Bold"/>
              </a:rPr>
              <a:t>Street Stops or Common </a:t>
            </a:r>
            <a:r>
              <a:rPr lang="en-US" err="1">
                <a:effectLst>
                  <a:outerShdw blurRad="38100" dist="38100" dir="2700000" algn="tl">
                    <a:srgbClr val="FFFFFF"/>
                  </a:outerShdw>
                </a:effectLst>
                <a:latin typeface="Abadi MT Condensed Extra Bold"/>
              </a:rPr>
              <a:t>InteraCTions</a:t>
            </a:r>
            <a:r>
              <a:rPr lang="en-US">
                <a:effectLst>
                  <a:outerShdw blurRad="38100" dist="38100" dir="2700000" algn="tl">
                    <a:srgbClr val="FFFFFF"/>
                  </a:outerShdw>
                </a:effectLst>
                <a:latin typeface="Abadi MT Condensed Extra Bold"/>
              </a:rPr>
              <a:t> with Law Enforcement</a:t>
            </a:r>
            <a:endParaRPr lang="en-US">
              <a:latin typeface="Abadi MT Condensed Extra Bold"/>
            </a:endParaRPr>
          </a:p>
        </p:txBody>
      </p:sp>
      <p:sp>
        <p:nvSpPr>
          <p:cNvPr id="25603" name="Rectangle 3"/>
          <p:cNvSpPr>
            <a:spLocks noGrp="1" noChangeArrowheads="1"/>
          </p:cNvSpPr>
          <p:nvPr>
            <p:ph idx="1"/>
          </p:nvPr>
        </p:nvSpPr>
        <p:spPr>
          <a:xfrm>
            <a:off x="533400" y="1752599"/>
            <a:ext cx="5029200" cy="3505200"/>
          </a:xfrm>
        </p:spPr>
        <p:txBody>
          <a:bodyPr/>
          <a:lstStyle/>
          <a:p>
            <a:pPr eaLnBrk="1" hangingPunct="1">
              <a:defRPr/>
            </a:pPr>
            <a:r>
              <a:rPr lang="en-US" sz="4000">
                <a:effectLst>
                  <a:outerShdw blurRad="38100" dist="38100" dir="2700000" algn="tl">
                    <a:srgbClr val="FFFFFF"/>
                  </a:outerShdw>
                </a:effectLst>
                <a:latin typeface="Abadi MT Condensed Extra Bold" charset="0"/>
              </a:rPr>
              <a:t>Voluntary</a:t>
            </a:r>
          </a:p>
          <a:p>
            <a:pPr eaLnBrk="1" hangingPunct="1">
              <a:defRPr/>
            </a:pPr>
            <a:r>
              <a:rPr lang="en-US" sz="4000">
                <a:effectLst>
                  <a:outerShdw blurRad="38100" dist="38100" dir="2700000" algn="tl">
                    <a:srgbClr val="FFFFFF"/>
                  </a:outerShdw>
                </a:effectLst>
                <a:latin typeface="Abadi MT Condensed Extra Bold" charset="0"/>
              </a:rPr>
              <a:t>Detention</a:t>
            </a:r>
          </a:p>
          <a:p>
            <a:pPr eaLnBrk="1" hangingPunct="1">
              <a:defRPr/>
            </a:pPr>
            <a:r>
              <a:rPr lang="en-US" sz="4000">
                <a:effectLst>
                  <a:outerShdw blurRad="38100" dist="38100" dir="2700000" algn="tl">
                    <a:srgbClr val="FFFFFF"/>
                  </a:outerShdw>
                </a:effectLst>
                <a:latin typeface="Abadi MT Condensed Extra Bold" charset="0"/>
              </a:rPr>
              <a:t>Arrest</a:t>
            </a:r>
            <a:endParaRPr lang="en-US" sz="4000">
              <a:latin typeface="Abadi MT Condensed Extra Bold" charset="0"/>
            </a:endParaRPr>
          </a:p>
        </p:txBody>
      </p:sp>
      <p:pic>
        <p:nvPicPr>
          <p:cNvPr id="5"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058864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620001" cy="1320800"/>
          </a:xfrm>
        </p:spPr>
        <p:txBody>
          <a:bodyPr/>
          <a:lstStyle/>
          <a:p>
            <a:r>
              <a:rPr lang="en-US" b="1">
                <a:latin typeface="Abadi MT Condensed Extra Bold"/>
                <a:cs typeface="Abadi MT Condensed Extra Bold"/>
              </a:rPr>
              <a:t>Cops Can Lie or Trick You and they will try</a:t>
            </a:r>
          </a:p>
        </p:txBody>
      </p:sp>
      <p:sp>
        <p:nvSpPr>
          <p:cNvPr id="3" name="Content Placeholder 2"/>
          <p:cNvSpPr>
            <a:spLocks noGrp="1"/>
          </p:cNvSpPr>
          <p:nvPr>
            <p:ph idx="1"/>
          </p:nvPr>
        </p:nvSpPr>
        <p:spPr>
          <a:xfrm>
            <a:off x="609599" y="1270000"/>
            <a:ext cx="6554867" cy="3767670"/>
          </a:xfrm>
        </p:spPr>
        <p:txBody>
          <a:bodyPr/>
          <a:lstStyle/>
          <a:p>
            <a:r>
              <a:rPr lang="en-US" b="1">
                <a:latin typeface="Abadi MT Condensed Extra Bold"/>
                <a:cs typeface="Abadi MT Condensed Extra Bold"/>
              </a:rPr>
              <a:t>The police ARE allowed to lie to you or misinform you.  Don’t be fooled.</a:t>
            </a:r>
          </a:p>
          <a:p>
            <a:r>
              <a:rPr lang="en-US" b="1">
                <a:latin typeface="Abadi MT Condensed Extra Bold"/>
                <a:cs typeface="Abadi MT Condensed Extra Bold"/>
              </a:rPr>
              <a:t>Many times they will promise you that your situation will be easier if you fully cooperate or tell them what they want to know, but they do not have to follow through on their promises.</a:t>
            </a:r>
          </a:p>
        </p:txBody>
      </p:sp>
      <p:pic>
        <p:nvPicPr>
          <p:cNvPr id="5" name="Picture 2" descr="Black WLC Logo"/>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80463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5"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30723" name="Rectangle 2"/>
          <p:cNvSpPr>
            <a:spLocks noGrp="1" noChangeArrowheads="1"/>
          </p:cNvSpPr>
          <p:nvPr>
            <p:ph type="title"/>
          </p:nvPr>
        </p:nvSpPr>
        <p:spPr>
          <a:xfrm>
            <a:off x="685800" y="228600"/>
            <a:ext cx="7772400" cy="1143000"/>
          </a:xfrm>
        </p:spPr>
        <p:txBody>
          <a:bodyPr/>
          <a:lstStyle/>
          <a:p>
            <a:pPr eaLnBrk="1" hangingPunct="1"/>
            <a:r>
              <a:rPr lang="en-US" b="1">
                <a:latin typeface="Abadi MT Condensed Extra Bold" charset="0"/>
              </a:rPr>
              <a:t>Tips for interacting with cops:</a:t>
            </a:r>
            <a:endParaRPr lang="en-US" b="1"/>
          </a:p>
        </p:txBody>
      </p:sp>
      <p:sp>
        <p:nvSpPr>
          <p:cNvPr id="30724" name="Rectangle 3"/>
          <p:cNvSpPr>
            <a:spLocks noGrp="1" noChangeArrowheads="1"/>
          </p:cNvSpPr>
          <p:nvPr>
            <p:ph idx="1"/>
          </p:nvPr>
        </p:nvSpPr>
        <p:spPr>
          <a:xfrm>
            <a:off x="304800" y="457200"/>
            <a:ext cx="8382000" cy="4800600"/>
          </a:xfrm>
        </p:spPr>
        <p:txBody>
          <a:bodyPr/>
          <a:lstStyle/>
          <a:p>
            <a:pPr eaLnBrk="1" hangingPunct="1">
              <a:lnSpc>
                <a:spcPct val="90000"/>
              </a:lnSpc>
            </a:pPr>
            <a:r>
              <a:rPr lang="en-US" b="1" i="1">
                <a:solidFill>
                  <a:srgbClr val="000000"/>
                </a:solidFill>
                <a:latin typeface="Abadi MT Condensed Extra Bold" charset="0"/>
              </a:rPr>
              <a:t>Try and keep your hands visible at all times </a:t>
            </a:r>
          </a:p>
          <a:p>
            <a:pPr eaLnBrk="1" hangingPunct="1">
              <a:lnSpc>
                <a:spcPct val="90000"/>
              </a:lnSpc>
            </a:pPr>
            <a:r>
              <a:rPr lang="en-US">
                <a:solidFill>
                  <a:srgbClr val="000000"/>
                </a:solidFill>
                <a:latin typeface="Abadi MT Condensed Extra Bold" charset="0"/>
              </a:rPr>
              <a:t>Try to stay in well-lit places with witnesses if possible.</a:t>
            </a:r>
          </a:p>
          <a:p>
            <a:pPr eaLnBrk="1" hangingPunct="1">
              <a:lnSpc>
                <a:spcPct val="90000"/>
              </a:lnSpc>
            </a:pPr>
            <a:r>
              <a:rPr lang="en-US">
                <a:solidFill>
                  <a:srgbClr val="000000"/>
                </a:solidFill>
                <a:latin typeface="Abadi MT Condensed Extra Bold" charset="0"/>
              </a:rPr>
              <a:t>You are probably being recorded by cop, especially if you end up inside cop car.</a:t>
            </a:r>
          </a:p>
          <a:p>
            <a:pPr eaLnBrk="1" hangingPunct="1">
              <a:lnSpc>
                <a:spcPct val="90000"/>
              </a:lnSpc>
            </a:pPr>
            <a:r>
              <a:rPr lang="en-US">
                <a:solidFill>
                  <a:srgbClr val="000000"/>
                </a:solidFill>
                <a:latin typeface="Abadi MT Condensed Extra Bold" charset="0"/>
              </a:rPr>
              <a:t>You have the right to record officers as long as you are not interfering with an investigation.</a:t>
            </a:r>
            <a:endParaRPr lang="en-US"/>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23437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5"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30723" name="Rectangle 2"/>
          <p:cNvSpPr>
            <a:spLocks noGrp="1" noChangeArrowheads="1"/>
          </p:cNvSpPr>
          <p:nvPr>
            <p:ph type="title"/>
          </p:nvPr>
        </p:nvSpPr>
        <p:spPr>
          <a:xfrm>
            <a:off x="685800" y="228600"/>
            <a:ext cx="7772400" cy="1143000"/>
          </a:xfrm>
        </p:spPr>
        <p:txBody>
          <a:bodyPr/>
          <a:lstStyle/>
          <a:p>
            <a:pPr eaLnBrk="1" hangingPunct="1"/>
            <a:r>
              <a:rPr lang="en-US" b="1">
                <a:latin typeface="Abadi MT Condensed Extra Bold" charset="0"/>
              </a:rPr>
              <a:t>Conversation:</a:t>
            </a:r>
            <a:endParaRPr lang="en-US" b="1"/>
          </a:p>
        </p:txBody>
      </p:sp>
      <p:sp>
        <p:nvSpPr>
          <p:cNvPr id="30724" name="Rectangle 3"/>
          <p:cNvSpPr>
            <a:spLocks noGrp="1" noChangeArrowheads="1"/>
          </p:cNvSpPr>
          <p:nvPr>
            <p:ph idx="1"/>
          </p:nvPr>
        </p:nvSpPr>
        <p:spPr>
          <a:xfrm>
            <a:off x="108857" y="533400"/>
            <a:ext cx="8382000" cy="4495800"/>
          </a:xfrm>
        </p:spPr>
        <p:txBody>
          <a:bodyPr/>
          <a:lstStyle/>
          <a:p>
            <a:pPr eaLnBrk="1" hangingPunct="1">
              <a:lnSpc>
                <a:spcPct val="90000"/>
              </a:lnSpc>
            </a:pPr>
            <a:r>
              <a:rPr lang="en-US" b="1" i="1">
                <a:solidFill>
                  <a:srgbClr val="000000"/>
                </a:solidFill>
                <a:latin typeface="Abadi MT Condensed Extra Bold" charset="0"/>
              </a:rPr>
              <a:t>You are under no legal obligation to have a conversation with the police, FBI, ICE, TSA or investigator</a:t>
            </a:r>
            <a:r>
              <a:rPr lang="en-US">
                <a:solidFill>
                  <a:srgbClr val="000000"/>
                </a:solidFill>
                <a:latin typeface="Abadi MT Condensed Extra Bold" charset="0"/>
              </a:rPr>
              <a:t>. If you agree to talk to them, you will very likely </a:t>
            </a:r>
            <a:r>
              <a:rPr lang="en-US" i="1">
                <a:solidFill>
                  <a:srgbClr val="000000"/>
                </a:solidFill>
                <a:latin typeface="Abadi MT Condensed Extra Bold" charset="0"/>
              </a:rPr>
              <a:t>give</a:t>
            </a:r>
            <a:r>
              <a:rPr lang="en-US">
                <a:solidFill>
                  <a:srgbClr val="000000"/>
                </a:solidFill>
                <a:latin typeface="Abadi MT Condensed Extra Bold" charset="0"/>
              </a:rPr>
              <a:t> them the very information they need to arrest you or prosecute you or someone else.</a:t>
            </a:r>
          </a:p>
          <a:p>
            <a:pPr eaLnBrk="1" hangingPunct="1">
              <a:lnSpc>
                <a:spcPct val="90000"/>
              </a:lnSpc>
            </a:pPr>
            <a:r>
              <a:rPr lang="en-US">
                <a:solidFill>
                  <a:srgbClr val="000000"/>
                </a:solidFill>
                <a:latin typeface="Abadi MT Condensed Extra Bold" charset="0"/>
              </a:rPr>
              <a:t>Your best bet is to </a:t>
            </a:r>
            <a:r>
              <a:rPr lang="en-US" b="1" i="1">
                <a:solidFill>
                  <a:srgbClr val="000000"/>
                </a:solidFill>
                <a:latin typeface="Abadi MT Condensed Extra Bold" charset="0"/>
              </a:rPr>
              <a:t>politely but firmly</a:t>
            </a:r>
            <a:r>
              <a:rPr lang="en-US">
                <a:solidFill>
                  <a:srgbClr val="000000"/>
                </a:solidFill>
                <a:latin typeface="Abadi MT Condensed Extra Bold" charset="0"/>
              </a:rPr>
              <a:t> refuse to speak to them. Always make your refusal to speak to them </a:t>
            </a:r>
            <a:r>
              <a:rPr lang="en-US" b="1" i="1">
                <a:solidFill>
                  <a:srgbClr val="000000"/>
                </a:solidFill>
                <a:latin typeface="Abadi MT Condensed Extra Bold" charset="0"/>
              </a:rPr>
              <a:t>clear</a:t>
            </a:r>
            <a:r>
              <a:rPr lang="en-US">
                <a:solidFill>
                  <a:srgbClr val="000000"/>
                </a:solidFill>
                <a:latin typeface="Abadi MT Condensed Extra Bold" charset="0"/>
              </a:rPr>
              <a:t>, in words, as opposed to simply shaking your head.</a:t>
            </a:r>
          </a:p>
          <a:p>
            <a:pPr eaLnBrk="1" hangingPunct="1">
              <a:lnSpc>
                <a:spcPct val="90000"/>
              </a:lnSpc>
            </a:pPr>
            <a:r>
              <a:rPr lang="en-US">
                <a:solidFill>
                  <a:schemeClr val="bg1"/>
                </a:solidFill>
                <a:latin typeface="Abadi MT Condensed Extra Bold" charset="0"/>
              </a:rPr>
              <a:t>ASK: Am I being detained?  Am I free to go?</a:t>
            </a:r>
            <a:endParaRPr lang="en-US">
              <a:solidFill>
                <a:schemeClr val="bg1"/>
              </a:solidFill>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874139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32771" name="Rectangle 2"/>
          <p:cNvSpPr>
            <a:spLocks noGrp="1" noChangeArrowheads="1"/>
          </p:cNvSpPr>
          <p:nvPr>
            <p:ph type="title"/>
          </p:nvPr>
        </p:nvSpPr>
        <p:spPr>
          <a:xfrm>
            <a:off x="685800" y="228600"/>
            <a:ext cx="7772400" cy="914400"/>
          </a:xfrm>
        </p:spPr>
        <p:txBody>
          <a:bodyPr/>
          <a:lstStyle/>
          <a:p>
            <a:pPr eaLnBrk="1" hangingPunct="1"/>
            <a:r>
              <a:rPr lang="en-US" b="1">
                <a:latin typeface="Abadi MT Condensed Extra Bold" charset="0"/>
              </a:rPr>
              <a:t>Detention:</a:t>
            </a:r>
          </a:p>
        </p:txBody>
      </p:sp>
      <p:sp>
        <p:nvSpPr>
          <p:cNvPr id="32772" name="Rectangle 3"/>
          <p:cNvSpPr>
            <a:spLocks noGrp="1" noChangeArrowheads="1"/>
          </p:cNvSpPr>
          <p:nvPr>
            <p:ph idx="1"/>
          </p:nvPr>
        </p:nvSpPr>
        <p:spPr>
          <a:xfrm>
            <a:off x="685800" y="1143000"/>
            <a:ext cx="8077200" cy="5562600"/>
          </a:xfrm>
        </p:spPr>
        <p:txBody>
          <a:bodyPr/>
          <a:lstStyle/>
          <a:p>
            <a:pPr eaLnBrk="1" hangingPunct="1"/>
            <a:r>
              <a:rPr lang="en-US">
                <a:solidFill>
                  <a:srgbClr val="000000"/>
                </a:solidFill>
                <a:latin typeface="Abadi MT Condensed Extra Bold" charset="0"/>
              </a:rPr>
              <a:t>A Police officer may </a:t>
            </a:r>
            <a:r>
              <a:rPr lang="en-US" i="1">
                <a:solidFill>
                  <a:srgbClr val="000000"/>
                </a:solidFill>
                <a:latin typeface="Abadi MT Condensed Extra Bold" charset="0"/>
              </a:rPr>
              <a:t>only</a:t>
            </a:r>
            <a:r>
              <a:rPr lang="en-US">
                <a:solidFill>
                  <a:srgbClr val="000000"/>
                </a:solidFill>
                <a:latin typeface="Abadi MT Condensed Extra Bold" charset="0"/>
              </a:rPr>
              <a:t> detain you if he or she has a</a:t>
            </a:r>
            <a:r>
              <a:rPr lang="en-US" i="1">
                <a:solidFill>
                  <a:srgbClr val="000000"/>
                </a:solidFill>
                <a:latin typeface="Abadi MT Condensed Extra Bold" charset="0"/>
              </a:rPr>
              <a:t> reasonable suspicion that you are involved in a crime</a:t>
            </a:r>
            <a:r>
              <a:rPr lang="en-US">
                <a:solidFill>
                  <a:srgbClr val="000000"/>
                </a:solidFill>
                <a:latin typeface="Abadi MT Condensed Extra Bold" charset="0"/>
              </a:rPr>
              <a:t>. </a:t>
            </a:r>
          </a:p>
          <a:p>
            <a:pPr eaLnBrk="1" hangingPunct="1"/>
            <a:r>
              <a:rPr lang="en-US">
                <a:solidFill>
                  <a:srgbClr val="000000"/>
                </a:solidFill>
                <a:latin typeface="Abadi MT Condensed Extra Bold" charset="0"/>
              </a:rPr>
              <a:t>“Reasonable suspicion” </a:t>
            </a:r>
            <a:r>
              <a:rPr lang="en-US" i="1">
                <a:solidFill>
                  <a:srgbClr val="000000"/>
                </a:solidFill>
                <a:latin typeface="Abadi MT Condensed Extra Bold" charset="0"/>
              </a:rPr>
              <a:t>must be more than a mere hunch</a:t>
            </a:r>
            <a:r>
              <a:rPr lang="en-US">
                <a:solidFill>
                  <a:srgbClr val="000000"/>
                </a:solidFill>
                <a:latin typeface="Abadi MT Condensed Extra Bold" charset="0"/>
              </a:rPr>
              <a:t>. </a:t>
            </a:r>
          </a:p>
          <a:p>
            <a:pPr eaLnBrk="1" hangingPunct="1"/>
            <a:r>
              <a:rPr lang="en-US">
                <a:solidFill>
                  <a:srgbClr val="000000"/>
                </a:solidFill>
                <a:latin typeface="Abadi MT Condensed Extra Bold" charset="0"/>
              </a:rPr>
              <a:t>Police must be able to put their “reasonable suspicion” into words. Under the law, this is called the “articulable suspicion” provision. </a:t>
            </a:r>
          </a:p>
          <a:p>
            <a:pPr eaLnBrk="1" hangingPunct="1"/>
            <a:r>
              <a:rPr lang="en-US">
                <a:solidFill>
                  <a:schemeClr val="bg1"/>
                </a:solidFill>
                <a:latin typeface="Abadi MT Condensed Extra Bold" charset="0"/>
              </a:rPr>
              <a:t>ASK: Am I being detained?  IF SO ASK: Why? </a:t>
            </a:r>
          </a:p>
          <a:p>
            <a:pPr eaLnBrk="1" hangingPunct="1"/>
            <a:r>
              <a:rPr lang="en-US">
                <a:solidFill>
                  <a:schemeClr val="bg1"/>
                </a:solidFill>
                <a:latin typeface="Abadi MT Condensed Extra Bold" charset="0"/>
              </a:rPr>
              <a:t>If a police officer starts searching say: I DON’T CONSENT (to this search).</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575845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34819" name="Rectangle 2"/>
          <p:cNvSpPr>
            <a:spLocks noGrp="1" noChangeArrowheads="1"/>
          </p:cNvSpPr>
          <p:nvPr>
            <p:ph type="title"/>
          </p:nvPr>
        </p:nvSpPr>
        <p:spPr>
          <a:xfrm>
            <a:off x="609600" y="152400"/>
            <a:ext cx="7848600" cy="1295400"/>
          </a:xfrm>
        </p:spPr>
        <p:txBody>
          <a:bodyPr/>
          <a:lstStyle/>
          <a:p>
            <a:pPr eaLnBrk="1" hangingPunct="1"/>
            <a:r>
              <a:rPr lang="en-US" b="1">
                <a:latin typeface="Abadi MT Condensed Extra Bold" charset="0"/>
              </a:rPr>
              <a:t>What to do if you are stopped by the police</a:t>
            </a:r>
            <a:endParaRPr lang="en-US">
              <a:latin typeface="Abadi MT Condensed Extra Bold" charset="0"/>
            </a:endParaRPr>
          </a:p>
        </p:txBody>
      </p:sp>
      <p:sp>
        <p:nvSpPr>
          <p:cNvPr id="34820" name="Rectangle 3"/>
          <p:cNvSpPr>
            <a:spLocks noGrp="1" noChangeArrowheads="1"/>
          </p:cNvSpPr>
          <p:nvPr>
            <p:ph idx="1"/>
          </p:nvPr>
        </p:nvSpPr>
        <p:spPr>
          <a:xfrm>
            <a:off x="228600" y="1600200"/>
            <a:ext cx="8686800" cy="4572000"/>
          </a:xfrm>
        </p:spPr>
        <p:txBody>
          <a:bodyPr/>
          <a:lstStyle/>
          <a:p>
            <a:pPr eaLnBrk="1" hangingPunct="1">
              <a:lnSpc>
                <a:spcPct val="90000"/>
              </a:lnSpc>
            </a:pPr>
            <a:r>
              <a:rPr lang="en-US">
                <a:solidFill>
                  <a:srgbClr val="161616"/>
                </a:solidFill>
                <a:latin typeface="Abadi MT Condensed Extra Bold" charset="0"/>
              </a:rPr>
              <a:t>Remember!  What you say can and will be used against you.  </a:t>
            </a:r>
            <a:r>
              <a:rPr lang="en-US" b="1" i="1">
                <a:solidFill>
                  <a:srgbClr val="161616"/>
                </a:solidFill>
                <a:latin typeface="Abadi MT Condensed Extra Bold" charset="0"/>
              </a:rPr>
              <a:t>Stay calm and in control of your words and actions</a:t>
            </a:r>
            <a:r>
              <a:rPr lang="en-US" b="1">
                <a:solidFill>
                  <a:srgbClr val="161616"/>
                </a:solidFill>
                <a:latin typeface="Abadi MT Condensed Extra Bold" charset="0"/>
              </a:rPr>
              <a:t>.</a:t>
            </a:r>
            <a:r>
              <a:rPr lang="en-US">
                <a:solidFill>
                  <a:srgbClr val="161616"/>
                </a:solidFill>
                <a:latin typeface="Abadi MT Condensed Extra Bold" charset="0"/>
              </a:rPr>
              <a:t>  Avoid arguing with the police but firmly assert your rights.</a:t>
            </a:r>
          </a:p>
          <a:p>
            <a:pPr eaLnBrk="1" hangingPunct="1">
              <a:lnSpc>
                <a:spcPct val="90000"/>
              </a:lnSpc>
            </a:pPr>
            <a:r>
              <a:rPr lang="en-US" sz="2800" b="1" i="1">
                <a:solidFill>
                  <a:srgbClr val="161616"/>
                </a:solidFill>
                <a:latin typeface="Abadi MT Condensed Extra Bold" charset="0"/>
              </a:rPr>
              <a:t>Never run or physically resist</a:t>
            </a:r>
            <a:r>
              <a:rPr lang="en-US" sz="2800">
                <a:solidFill>
                  <a:srgbClr val="161616"/>
                </a:solidFill>
                <a:latin typeface="Abadi MT Condensed Extra Bold" charset="0"/>
              </a:rPr>
              <a:t> even if you think that the stop is unreasonable or unlawful.  </a:t>
            </a:r>
          </a:p>
          <a:p>
            <a:pPr eaLnBrk="1" hangingPunct="1">
              <a:lnSpc>
                <a:spcPct val="90000"/>
              </a:lnSpc>
            </a:pPr>
            <a:r>
              <a:rPr lang="en-US" sz="2800" b="1" i="1">
                <a:solidFill>
                  <a:srgbClr val="161616"/>
                </a:solidFill>
                <a:latin typeface="Abadi MT Condensed Extra Bold" charset="0"/>
              </a:rPr>
              <a:t>Ask if you are free to leave</a:t>
            </a:r>
            <a:r>
              <a:rPr lang="en-US" sz="2800">
                <a:solidFill>
                  <a:srgbClr val="161616"/>
                </a:solidFill>
                <a:latin typeface="Abadi MT Condensed Extra Bold" charset="0"/>
              </a:rPr>
              <a:t>; if they say yes, do so.  You are not required to provide identification If they are not detaining you (unless you are the driver of a motor vehicle). </a:t>
            </a:r>
          </a:p>
          <a:p>
            <a:pPr eaLnBrk="1" hangingPunct="1">
              <a:lnSpc>
                <a:spcPct val="90000"/>
              </a:lnSpc>
            </a:pPr>
            <a:r>
              <a:rPr lang="en-US" sz="3600">
                <a:solidFill>
                  <a:schemeClr val="bg1"/>
                </a:solidFill>
                <a:latin typeface="Abadi MT Condensed Extra Bold" charset="0"/>
              </a:rPr>
              <a:t>NEVER CONSENT TO A SEARCH!!!</a:t>
            </a:r>
          </a:p>
          <a:p>
            <a:pPr eaLnBrk="1" hangingPunct="1">
              <a:lnSpc>
                <a:spcPct val="90000"/>
              </a:lnSpc>
            </a:pPr>
            <a:endParaRPr lang="en-US">
              <a:solidFill>
                <a:srgbClr val="161616"/>
              </a:solidFill>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594877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36867" name="Rectangle 2"/>
          <p:cNvSpPr>
            <a:spLocks noGrp="1" noChangeArrowheads="1"/>
          </p:cNvSpPr>
          <p:nvPr>
            <p:ph type="title"/>
          </p:nvPr>
        </p:nvSpPr>
        <p:spPr>
          <a:xfrm>
            <a:off x="609600" y="304800"/>
            <a:ext cx="7772400" cy="1143000"/>
          </a:xfrm>
        </p:spPr>
        <p:txBody>
          <a:bodyPr>
            <a:normAutofit/>
          </a:bodyPr>
          <a:lstStyle/>
          <a:p>
            <a:pPr eaLnBrk="1" hangingPunct="1"/>
            <a:r>
              <a:rPr lang="en-US" b="1">
                <a:latin typeface="Abadi MT Condensed Extra Bold" charset="0"/>
              </a:rPr>
              <a:t>If you are not free to go, ask why you are being detained</a:t>
            </a:r>
            <a:r>
              <a:rPr lang="en-US">
                <a:latin typeface="Abadi MT Condensed Extra Bold" charset="0"/>
              </a:rPr>
              <a:t> </a:t>
            </a:r>
          </a:p>
        </p:txBody>
      </p:sp>
      <p:sp>
        <p:nvSpPr>
          <p:cNvPr id="36868" name="Rectangle 3"/>
          <p:cNvSpPr>
            <a:spLocks noGrp="1" noChangeArrowheads="1"/>
          </p:cNvSpPr>
          <p:nvPr>
            <p:ph idx="1"/>
          </p:nvPr>
        </p:nvSpPr>
        <p:spPr>
          <a:xfrm>
            <a:off x="76200" y="1600200"/>
            <a:ext cx="8915400" cy="5105400"/>
          </a:xfrm>
        </p:spPr>
        <p:txBody>
          <a:bodyPr>
            <a:normAutofit fontScale="92500" lnSpcReduction="10000"/>
          </a:bodyPr>
          <a:lstStyle/>
          <a:p>
            <a:pPr eaLnBrk="1" hangingPunct="1"/>
            <a:r>
              <a:rPr lang="en-US" sz="2900">
                <a:solidFill>
                  <a:srgbClr val="161616"/>
                </a:solidFill>
                <a:latin typeface="Abadi MT Condensed Extra Bold" charset="0"/>
              </a:rPr>
              <a:t>You </a:t>
            </a:r>
            <a:r>
              <a:rPr lang="en-US" sz="2900" b="1" i="1">
                <a:solidFill>
                  <a:srgbClr val="161616"/>
                </a:solidFill>
                <a:latin typeface="Abadi MT Condensed Extra Bold" charset="0"/>
              </a:rPr>
              <a:t>must provide name, address and D.O.B.</a:t>
            </a:r>
            <a:r>
              <a:rPr lang="en-US" sz="2900">
                <a:solidFill>
                  <a:srgbClr val="161616"/>
                </a:solidFill>
                <a:latin typeface="Abadi MT Condensed Extra Bold" charset="0"/>
              </a:rPr>
              <a:t> if detained but are </a:t>
            </a:r>
            <a:r>
              <a:rPr lang="en-US" sz="2900" b="1" i="1">
                <a:solidFill>
                  <a:srgbClr val="161616"/>
                </a:solidFill>
                <a:latin typeface="Abadi MT Condensed Extra Bold" charset="0"/>
              </a:rPr>
              <a:t>not required to say anything else</a:t>
            </a:r>
            <a:r>
              <a:rPr lang="en-US" sz="2900">
                <a:solidFill>
                  <a:srgbClr val="161616"/>
                </a:solidFill>
                <a:latin typeface="Abadi MT Condensed Extra Bold" charset="0"/>
              </a:rPr>
              <a:t>.  It is a crime to give a false name. Police must I.D. their name, agency, and badge number.</a:t>
            </a:r>
          </a:p>
          <a:p>
            <a:pPr eaLnBrk="1" hangingPunct="1"/>
            <a:r>
              <a:rPr lang="en-US" sz="2900">
                <a:solidFill>
                  <a:srgbClr val="161616"/>
                </a:solidFill>
                <a:latin typeface="Abadi MT Condensed Extra Bold" charset="0"/>
              </a:rPr>
              <a:t>You may be patted down and any possessions within your reach may be searched if police reasonably suspect you pose an imminent threat of serious physical injury.</a:t>
            </a:r>
          </a:p>
          <a:p>
            <a:pPr eaLnBrk="1" hangingPunct="1"/>
            <a:r>
              <a:rPr lang="en-US" sz="2900" b="1">
                <a:solidFill>
                  <a:srgbClr val="161616"/>
                </a:solidFill>
                <a:latin typeface="Abadi MT Condensed Extra Bold" charset="0"/>
              </a:rPr>
              <a:t>Write down everything you can remember</a:t>
            </a:r>
            <a:r>
              <a:rPr lang="en-US" sz="2900">
                <a:solidFill>
                  <a:srgbClr val="161616"/>
                </a:solidFill>
                <a:latin typeface="Abadi MT Condensed Extra Bold" charset="0"/>
              </a:rPr>
              <a:t> about the police interaction  including officers’ names and badge numbers.</a:t>
            </a:r>
          </a:p>
          <a:p>
            <a:pPr eaLnBrk="1" hangingPunct="1"/>
            <a:r>
              <a:rPr lang="en-US" sz="2900">
                <a:solidFill>
                  <a:srgbClr val="161616"/>
                </a:solidFill>
                <a:latin typeface="Abadi MT Condensed Extra Bold" charset="0"/>
              </a:rPr>
              <a:t>DON’T CONSENT TO ANY SEARCHES</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6600825" y="6358157"/>
            <a:ext cx="2543175" cy="34744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4266994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38915" name="Rectangle 2"/>
          <p:cNvSpPr>
            <a:spLocks noGrp="1" noChangeArrowheads="1"/>
          </p:cNvSpPr>
          <p:nvPr>
            <p:ph type="title"/>
          </p:nvPr>
        </p:nvSpPr>
        <p:spPr>
          <a:xfrm>
            <a:off x="685800" y="457200"/>
            <a:ext cx="7772400" cy="1143000"/>
          </a:xfrm>
        </p:spPr>
        <p:txBody>
          <a:bodyPr/>
          <a:lstStyle/>
          <a:p>
            <a:pPr eaLnBrk="1" hangingPunct="1"/>
            <a:r>
              <a:rPr lang="en-US" b="1">
                <a:latin typeface="Abadi MT Condensed Extra Bold" charset="0"/>
              </a:rPr>
              <a:t>Am I Under Arrest?</a:t>
            </a:r>
          </a:p>
        </p:txBody>
      </p:sp>
      <p:sp>
        <p:nvSpPr>
          <p:cNvPr id="38916" name="Rectangle 3"/>
          <p:cNvSpPr>
            <a:spLocks noGrp="1" noChangeArrowheads="1"/>
          </p:cNvSpPr>
          <p:nvPr>
            <p:ph idx="1"/>
          </p:nvPr>
        </p:nvSpPr>
        <p:spPr>
          <a:xfrm>
            <a:off x="457200" y="1028700"/>
            <a:ext cx="8229600" cy="4419600"/>
          </a:xfrm>
        </p:spPr>
        <p:txBody>
          <a:bodyPr/>
          <a:lstStyle/>
          <a:p>
            <a:pPr eaLnBrk="1" hangingPunct="1"/>
            <a:r>
              <a:rPr lang="en-US" b="1">
                <a:solidFill>
                  <a:srgbClr val="161616"/>
                </a:solidFill>
                <a:latin typeface="Abadi MT Condensed Extra Bold" charset="0"/>
              </a:rPr>
              <a:t>The police cannot move you</a:t>
            </a:r>
            <a:r>
              <a:rPr lang="en-US">
                <a:solidFill>
                  <a:srgbClr val="161616"/>
                </a:solidFill>
                <a:latin typeface="Abadi MT Condensed Extra Bold" charset="0"/>
              </a:rPr>
              <a:t> unless you are under arrest </a:t>
            </a:r>
          </a:p>
          <a:p>
            <a:pPr eaLnBrk="1" hangingPunct="1"/>
            <a:r>
              <a:rPr lang="en-US" b="1">
                <a:solidFill>
                  <a:srgbClr val="161616"/>
                </a:solidFill>
                <a:latin typeface="Abadi MT Condensed Extra Bold" charset="0"/>
              </a:rPr>
              <a:t>If you are arrested, immediately ask for a lawyer.  Do not respond to any police inquiries.</a:t>
            </a:r>
          </a:p>
          <a:p>
            <a:pPr eaLnBrk="1" hangingPunct="1"/>
            <a:r>
              <a:rPr lang="en-US">
                <a:solidFill>
                  <a:srgbClr val="161616"/>
                </a:solidFill>
                <a:latin typeface="Abadi MT Condensed Extra Bold" charset="0"/>
              </a:rPr>
              <a:t>&lt;18 has the same rights, but normally only released from jail to parent/guardian.</a:t>
            </a:r>
          </a:p>
          <a:p>
            <a:pPr eaLnBrk="1" hangingPunct="1"/>
            <a:r>
              <a:rPr lang="en-US">
                <a:solidFill>
                  <a:srgbClr val="161616"/>
                </a:solidFill>
                <a:latin typeface="Abadi MT Condensed Extra Bold" charset="0"/>
              </a:rPr>
              <a:t>If you are injured, seek medical attention and take photographs.</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293313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40963" name="Rectangle 2"/>
          <p:cNvSpPr>
            <a:spLocks noGrp="1" noChangeArrowheads="1"/>
          </p:cNvSpPr>
          <p:nvPr>
            <p:ph type="title"/>
          </p:nvPr>
        </p:nvSpPr>
        <p:spPr>
          <a:xfrm>
            <a:off x="685800" y="304800"/>
            <a:ext cx="7772400" cy="1066800"/>
          </a:xfrm>
        </p:spPr>
        <p:txBody>
          <a:bodyPr/>
          <a:lstStyle/>
          <a:p>
            <a:pPr eaLnBrk="1" hangingPunct="1"/>
            <a:r>
              <a:rPr lang="en-US" b="1">
                <a:latin typeface="Abadi MT Condensed Extra Bold" charset="0"/>
              </a:rPr>
              <a:t>Arrest: So, you are going to jail</a:t>
            </a:r>
          </a:p>
        </p:txBody>
      </p:sp>
      <p:sp>
        <p:nvSpPr>
          <p:cNvPr id="40964" name="Rectangle 3"/>
          <p:cNvSpPr>
            <a:spLocks noGrp="1" noChangeArrowheads="1"/>
          </p:cNvSpPr>
          <p:nvPr>
            <p:ph idx="1"/>
          </p:nvPr>
        </p:nvSpPr>
        <p:spPr>
          <a:xfrm>
            <a:off x="228600" y="685800"/>
            <a:ext cx="8382000" cy="5029200"/>
          </a:xfrm>
        </p:spPr>
        <p:txBody>
          <a:bodyPr/>
          <a:lstStyle/>
          <a:p>
            <a:pPr eaLnBrk="1" hangingPunct="1"/>
            <a:r>
              <a:rPr lang="en-US">
                <a:solidFill>
                  <a:srgbClr val="000000"/>
                </a:solidFill>
                <a:latin typeface="Abadi MT Condensed Extra Bold" charset="0"/>
              </a:rPr>
              <a:t>The police may arrest you if they </a:t>
            </a:r>
            <a:r>
              <a:rPr lang="en-US" i="1">
                <a:solidFill>
                  <a:srgbClr val="000000"/>
                </a:solidFill>
                <a:latin typeface="Abadi MT Condensed Extra Bold" charset="0"/>
              </a:rPr>
              <a:t>witness </a:t>
            </a:r>
            <a:r>
              <a:rPr lang="en-US">
                <a:solidFill>
                  <a:srgbClr val="000000"/>
                </a:solidFill>
                <a:latin typeface="Abadi MT Condensed Extra Bold" charset="0"/>
              </a:rPr>
              <a:t>you breaking the law, have </a:t>
            </a:r>
            <a:r>
              <a:rPr lang="en-US" i="1">
                <a:solidFill>
                  <a:srgbClr val="000000"/>
                </a:solidFill>
                <a:latin typeface="Abadi MT Condensed Extra Bold" charset="0"/>
              </a:rPr>
              <a:t>probable cause</a:t>
            </a:r>
            <a:r>
              <a:rPr lang="en-US">
                <a:solidFill>
                  <a:srgbClr val="000000"/>
                </a:solidFill>
                <a:latin typeface="Abadi MT Condensed Extra Bold" charset="0"/>
              </a:rPr>
              <a:t> to believe you have committed a crime, or have an</a:t>
            </a:r>
            <a:r>
              <a:rPr lang="en-US" i="1">
                <a:solidFill>
                  <a:srgbClr val="000000"/>
                </a:solidFill>
                <a:latin typeface="Abadi MT Condensed Extra Bold" charset="0"/>
              </a:rPr>
              <a:t> arrest warrant</a:t>
            </a:r>
            <a:r>
              <a:rPr lang="en-US">
                <a:solidFill>
                  <a:srgbClr val="000000"/>
                </a:solidFill>
                <a:latin typeface="Abadi MT Condensed Extra Bold" charset="0"/>
              </a:rPr>
              <a:t>, signed by a judge, for your arrest.</a:t>
            </a:r>
          </a:p>
          <a:p>
            <a:pPr eaLnBrk="1" hangingPunct="1"/>
            <a:r>
              <a:rPr lang="en-US" i="1">
                <a:solidFill>
                  <a:srgbClr val="000000"/>
                </a:solidFill>
                <a:latin typeface="Abadi MT Condensed Extra Bold" charset="0"/>
              </a:rPr>
              <a:t>If you commit an act of nonviolent civil disobedience, then you have broken the law </a:t>
            </a:r>
            <a:r>
              <a:rPr lang="en-US">
                <a:solidFill>
                  <a:srgbClr val="000000"/>
                </a:solidFill>
                <a:latin typeface="Abadi MT Condensed Extra Bold" charset="0"/>
              </a:rPr>
              <a:t>– most likely in front of police officers – and therefore they may arrest you because they witnessed it.</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563487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4" descr="TransparentLogo"/>
          <p:cNvPicPr>
            <a:picLocks noChangeAspect="1" noChangeArrowheads="1"/>
          </p:cNvPicPr>
          <p:nvPr/>
        </p:nvPicPr>
        <p:blipFill>
          <a:blip r:embed="rId3"/>
          <a:srcRect/>
          <a:stretch>
            <a:fillRect/>
          </a:stretch>
        </p:blipFill>
        <p:spPr bwMode="auto">
          <a:xfrm>
            <a:off x="0" y="20637"/>
            <a:ext cx="9144000" cy="6837363"/>
          </a:xfrm>
          <a:prstGeom prst="rect">
            <a:avLst/>
          </a:prstGeom>
          <a:noFill/>
          <a:ln w="9525">
            <a:noFill/>
            <a:miter lim="800000"/>
            <a:headEnd/>
            <a:tailEnd/>
          </a:ln>
        </p:spPr>
      </p:pic>
      <p:sp>
        <p:nvSpPr>
          <p:cNvPr id="43011" name="Rectangle 2"/>
          <p:cNvSpPr>
            <a:spLocks noGrp="1" noChangeArrowheads="1"/>
          </p:cNvSpPr>
          <p:nvPr>
            <p:ph type="title"/>
          </p:nvPr>
        </p:nvSpPr>
        <p:spPr>
          <a:xfrm>
            <a:off x="685800" y="533400"/>
            <a:ext cx="7772400" cy="1143000"/>
          </a:xfrm>
        </p:spPr>
        <p:txBody>
          <a:bodyPr/>
          <a:lstStyle/>
          <a:p>
            <a:pPr eaLnBrk="1" hangingPunct="1"/>
            <a:r>
              <a:rPr lang="en-US" b="1">
                <a:latin typeface="Abadi MT Condensed Extra Bold" charset="0"/>
              </a:rPr>
              <a:t>Arrest: Searches</a:t>
            </a:r>
          </a:p>
        </p:txBody>
      </p:sp>
      <p:sp>
        <p:nvSpPr>
          <p:cNvPr id="43012" name="Rectangle 3"/>
          <p:cNvSpPr>
            <a:spLocks noGrp="1" noChangeArrowheads="1"/>
          </p:cNvSpPr>
          <p:nvPr>
            <p:ph idx="1"/>
          </p:nvPr>
        </p:nvSpPr>
        <p:spPr>
          <a:xfrm>
            <a:off x="457200" y="1219200"/>
            <a:ext cx="7848600" cy="4191000"/>
          </a:xfrm>
        </p:spPr>
        <p:txBody>
          <a:bodyPr/>
          <a:lstStyle/>
          <a:p>
            <a:pPr eaLnBrk="1" hangingPunct="1"/>
            <a:r>
              <a:rPr lang="en-US">
                <a:solidFill>
                  <a:srgbClr val="000000"/>
                </a:solidFill>
                <a:latin typeface="Abadi MT Condensed Extra Bold" charset="0"/>
              </a:rPr>
              <a:t>When making an arrest, the police are allowed to search you “to the skin.” </a:t>
            </a:r>
          </a:p>
          <a:p>
            <a:pPr eaLnBrk="1" hangingPunct="1"/>
            <a:r>
              <a:rPr lang="en-US">
                <a:solidFill>
                  <a:srgbClr val="000000"/>
                </a:solidFill>
                <a:latin typeface="Abadi MT Condensed Extra Bold" charset="0"/>
              </a:rPr>
              <a:t>May search your bags, and may search your vehicle. </a:t>
            </a:r>
          </a:p>
          <a:p>
            <a:pPr eaLnBrk="1" hangingPunct="1"/>
            <a:r>
              <a:rPr lang="en-US">
                <a:solidFill>
                  <a:srgbClr val="000000"/>
                </a:solidFill>
                <a:latin typeface="Abadi MT Condensed Extra Bold" charset="0"/>
              </a:rPr>
              <a:t>An officer searching your body must be of your own gender. </a:t>
            </a:r>
          </a:p>
          <a:p>
            <a:pPr eaLnBrk="1" hangingPunct="1"/>
            <a:r>
              <a:rPr lang="en-US">
                <a:solidFill>
                  <a:srgbClr val="000000"/>
                </a:solidFill>
                <a:latin typeface="Abadi MT Condensed Extra Bold" charset="0"/>
              </a:rPr>
              <a:t>Transdermal piercings may be removed.</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036600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Stay at Home order: MD </a:t>
            </a:r>
            <a:endParaRPr lang="en-US">
              <a:latin typeface="Abadi MT Condensed Extra Bold" charset="0"/>
            </a:endParaRPr>
          </a:p>
        </p:txBody>
      </p:sp>
      <p:sp>
        <p:nvSpPr>
          <p:cNvPr id="67588" name="Rectangle 3"/>
          <p:cNvSpPr>
            <a:spLocks noGrp="1" noChangeArrowheads="1"/>
          </p:cNvSpPr>
          <p:nvPr>
            <p:ph idx="1"/>
          </p:nvPr>
        </p:nvSpPr>
        <p:spPr>
          <a:xfrm>
            <a:off x="613913" y="2133600"/>
            <a:ext cx="7696200" cy="3200400"/>
          </a:xfrm>
        </p:spPr>
        <p:txBody>
          <a:bodyPr>
            <a:normAutofit fontScale="92500" lnSpcReduction="20000"/>
          </a:bodyPr>
          <a:lstStyle/>
          <a:p>
            <a:pPr>
              <a:spcAft>
                <a:spcPts val="1600"/>
              </a:spcAft>
            </a:pPr>
            <a:r>
              <a:rPr lang="en-US" sz="2800" dirty="0">
                <a:solidFill>
                  <a:srgbClr val="161616"/>
                </a:solidFill>
                <a:latin typeface="Abadi MT Condensed Extra Bold"/>
              </a:rPr>
              <a:t>Issued March 30, 2020</a:t>
            </a:r>
          </a:p>
          <a:p>
            <a:pPr>
              <a:spcAft>
                <a:spcPts val="1600"/>
              </a:spcAft>
            </a:pPr>
            <a:r>
              <a:rPr lang="en-US" sz="2800" dirty="0">
                <a:solidFill>
                  <a:srgbClr val="161616"/>
                </a:solidFill>
                <a:latin typeface="Abadi MT Condensed Extra Bold"/>
              </a:rPr>
              <a:t>Remains in effect "until after termination of the state of emergency and the proclamation of the catastrophic health emergency has been rescinded."</a:t>
            </a:r>
          </a:p>
          <a:p>
            <a:pPr>
              <a:spcAft>
                <a:spcPts val="1600"/>
              </a:spcAft>
            </a:pPr>
            <a:r>
              <a:rPr lang="en-US" sz="2800" dirty="0">
                <a:solidFill>
                  <a:schemeClr val="bg1"/>
                </a:solidFill>
                <a:latin typeface="Abadi MT Condensed"/>
                <a:ea typeface="+mn-lt"/>
                <a:cs typeface="+mn-lt"/>
              </a:rPr>
              <a:t>https://</a:t>
            </a:r>
            <a:r>
              <a:rPr lang="en-US" sz="2800" dirty="0" err="1">
                <a:solidFill>
                  <a:schemeClr val="bg1"/>
                </a:solidFill>
                <a:latin typeface="Abadi MT Condensed"/>
                <a:ea typeface="+mn-lt"/>
                <a:cs typeface="+mn-lt"/>
              </a:rPr>
              <a:t>governor.maryland.gov</a:t>
            </a:r>
            <a:r>
              <a:rPr lang="en-US" sz="2800" dirty="0">
                <a:solidFill>
                  <a:schemeClr val="bg1"/>
                </a:solidFill>
                <a:latin typeface="Abadi MT Condensed"/>
                <a:ea typeface="+mn-lt"/>
                <a:cs typeface="+mn-lt"/>
              </a:rPr>
              <a:t>/wp-content/uploads/2020/03/Gatherings-FOURTH-AMENDED-3.30.20.pdf</a:t>
            </a:r>
            <a:endParaRPr lang="en-US" sz="2800" dirty="0">
              <a:solidFill>
                <a:schemeClr val="bg1"/>
              </a:solidFill>
              <a:latin typeface="Abadi MT Condensed"/>
            </a:endParaRPr>
          </a:p>
        </p:txBody>
      </p:sp>
      <p:pic>
        <p:nvPicPr>
          <p:cNvPr id="7"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933731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36867" name="Rectangle 2"/>
          <p:cNvSpPr>
            <a:spLocks noGrp="1" noChangeArrowheads="1"/>
          </p:cNvSpPr>
          <p:nvPr>
            <p:ph type="title"/>
          </p:nvPr>
        </p:nvSpPr>
        <p:spPr>
          <a:xfrm>
            <a:off x="609600" y="304800"/>
            <a:ext cx="7772400" cy="1143000"/>
          </a:xfrm>
        </p:spPr>
        <p:txBody>
          <a:bodyPr>
            <a:normAutofit/>
          </a:bodyPr>
          <a:lstStyle/>
          <a:p>
            <a:pPr eaLnBrk="1" hangingPunct="1"/>
            <a:r>
              <a:rPr lang="en-US" b="1" dirty="0">
                <a:latin typeface="Abadi MT Condensed Extra Bold" charset="0"/>
              </a:rPr>
              <a:t>Can I be Arrested for violating the stay at home order</a:t>
            </a:r>
            <a:endParaRPr lang="en-US" dirty="0">
              <a:latin typeface="Abadi MT Condensed Extra Bold" charset="0"/>
            </a:endParaRPr>
          </a:p>
        </p:txBody>
      </p:sp>
      <p:sp>
        <p:nvSpPr>
          <p:cNvPr id="36868" name="Rectangle 3"/>
          <p:cNvSpPr>
            <a:spLocks noGrp="1" noChangeArrowheads="1"/>
          </p:cNvSpPr>
          <p:nvPr>
            <p:ph idx="1"/>
          </p:nvPr>
        </p:nvSpPr>
        <p:spPr>
          <a:xfrm>
            <a:off x="76200" y="1600200"/>
            <a:ext cx="8915400" cy="5105400"/>
          </a:xfrm>
        </p:spPr>
        <p:txBody>
          <a:bodyPr>
            <a:normAutofit fontScale="92500" lnSpcReduction="20000"/>
          </a:bodyPr>
          <a:lstStyle/>
          <a:p>
            <a:pPr eaLnBrk="1" hangingPunct="1"/>
            <a:r>
              <a:rPr lang="en-US" sz="2900" dirty="0">
                <a:solidFill>
                  <a:srgbClr val="161616"/>
                </a:solidFill>
                <a:latin typeface="Abadi MT Condensed Extra Bold" charset="0"/>
              </a:rPr>
              <a:t>D.C. </a:t>
            </a:r>
          </a:p>
          <a:p>
            <a:pPr lvl="1"/>
            <a:r>
              <a:rPr lang="en-US" sz="2700" dirty="0">
                <a:solidFill>
                  <a:srgbClr val="161616"/>
                </a:solidFill>
                <a:latin typeface="Abadi MT Condensed Extra Bold"/>
              </a:rPr>
              <a:t>Yes. Willful violation of the order may result in imprisonment of not more than 90 days, a fine not exceeding $5,000, or both. </a:t>
            </a:r>
            <a:endParaRPr lang="en-US" sz="2700" dirty="0">
              <a:solidFill>
                <a:srgbClr val="161616"/>
              </a:solidFill>
              <a:latin typeface="Abadi MT Condensed Extra Bold" charset="0"/>
            </a:endParaRPr>
          </a:p>
          <a:p>
            <a:pPr eaLnBrk="1" hangingPunct="1"/>
            <a:r>
              <a:rPr lang="en-US" sz="2900" dirty="0">
                <a:solidFill>
                  <a:srgbClr val="161616"/>
                </a:solidFill>
                <a:latin typeface="Abadi MT Condensed Extra Bold" charset="0"/>
              </a:rPr>
              <a:t>MD</a:t>
            </a:r>
          </a:p>
          <a:p>
            <a:pPr lvl="1"/>
            <a:r>
              <a:rPr lang="en-US" sz="2700" dirty="0">
                <a:solidFill>
                  <a:srgbClr val="161616"/>
                </a:solidFill>
                <a:latin typeface="Abadi MT Condensed Extra Bold"/>
              </a:rPr>
              <a:t>Yes. Willful violation of the order may result in imprisonment of up to one year, a fine not exceeding $5,000 or both. </a:t>
            </a:r>
            <a:endParaRPr lang="en-US" sz="2700" dirty="0">
              <a:solidFill>
                <a:srgbClr val="161616"/>
              </a:solidFill>
              <a:latin typeface="Abadi MT Condensed Extra Bold" charset="0"/>
            </a:endParaRPr>
          </a:p>
          <a:p>
            <a:r>
              <a:rPr lang="en-US" sz="2900" dirty="0">
                <a:solidFill>
                  <a:srgbClr val="161616"/>
                </a:solidFill>
                <a:latin typeface="Abadi MT Condensed Extra Bold" charset="0"/>
              </a:rPr>
              <a:t>VA </a:t>
            </a:r>
          </a:p>
          <a:p>
            <a:pPr lvl="1"/>
            <a:r>
              <a:rPr lang="en-US" sz="2700" dirty="0">
                <a:solidFill>
                  <a:srgbClr val="161616"/>
                </a:solidFill>
                <a:latin typeface="Abadi MT Condensed Extra Bold"/>
              </a:rPr>
              <a:t>Yes. Violations of all provisions of the order EXCEPT the leaving your residence provision may result in imprisonment of up to one year, a fine not exceeding $2500, or both. </a:t>
            </a:r>
            <a:endParaRPr lang="en-US" sz="2700" dirty="0">
              <a:solidFill>
                <a:srgbClr val="161616"/>
              </a:solidFill>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5637833" y="6302888"/>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838446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45059" name="Rectangle 2"/>
          <p:cNvSpPr>
            <a:spLocks noGrp="1" noChangeArrowheads="1"/>
          </p:cNvSpPr>
          <p:nvPr>
            <p:ph type="title"/>
          </p:nvPr>
        </p:nvSpPr>
        <p:spPr>
          <a:xfrm>
            <a:off x="647700" y="209227"/>
            <a:ext cx="7848600" cy="685800"/>
          </a:xfrm>
        </p:spPr>
        <p:txBody>
          <a:bodyPr/>
          <a:lstStyle/>
          <a:p>
            <a:pPr eaLnBrk="1" hangingPunct="1"/>
            <a:r>
              <a:rPr lang="en-US" b="1" dirty="0">
                <a:latin typeface="Abadi MT Condensed Extra Bold" charset="0"/>
              </a:rPr>
              <a:t>Assert Your Rights!</a:t>
            </a:r>
          </a:p>
        </p:txBody>
      </p:sp>
      <p:sp>
        <p:nvSpPr>
          <p:cNvPr id="45060" name="Rectangle 5"/>
          <p:cNvSpPr>
            <a:spLocks noChangeArrowheads="1"/>
          </p:cNvSpPr>
          <p:nvPr/>
        </p:nvSpPr>
        <p:spPr bwMode="auto">
          <a:xfrm>
            <a:off x="263472" y="1007390"/>
            <a:ext cx="8651928" cy="5517396"/>
          </a:xfrm>
          <a:prstGeom prst="rect">
            <a:avLst/>
          </a:prstGeom>
          <a:noFill/>
          <a:ln w="9525">
            <a:noFill/>
            <a:miter lim="800000"/>
            <a:headEnd/>
            <a:tailEnd/>
          </a:ln>
        </p:spPr>
        <p:txBody>
          <a:bodyPr>
            <a:prstTxWarp prst="textNoShape">
              <a:avLst/>
            </a:prstTxWarp>
          </a:bodyPr>
          <a:lstStyle/>
          <a:p>
            <a:pPr marL="342900" indent="-342900" eaLnBrk="1" hangingPunct="1">
              <a:spcBef>
                <a:spcPct val="20000"/>
              </a:spcBef>
              <a:buFontTx/>
              <a:buChar char="•"/>
            </a:pPr>
            <a:r>
              <a:rPr lang="en-US" sz="3000" b="0" dirty="0">
                <a:solidFill>
                  <a:srgbClr val="FF0000"/>
                </a:solidFill>
                <a:latin typeface="Abadi MT Condensed Extra Bold" charset="0"/>
              </a:rPr>
              <a:t>"I am going to remain silent, and I want to contact an attorney."</a:t>
            </a:r>
          </a:p>
          <a:p>
            <a:pPr marL="342900" indent="-342900" eaLnBrk="1" hangingPunct="1">
              <a:spcBef>
                <a:spcPct val="20000"/>
              </a:spcBef>
              <a:buFontTx/>
              <a:buChar char="•"/>
            </a:pPr>
            <a:r>
              <a:rPr lang="en-US" sz="3000" b="0" i="1" dirty="0">
                <a:solidFill>
                  <a:srgbClr val="000000"/>
                </a:solidFill>
                <a:latin typeface="Abadi MT Condensed Extra Bold" charset="0"/>
              </a:rPr>
              <a:t>This phrase immediately invokes your constitutional Fifth Amendment rights which protect you from police interrogation</a:t>
            </a:r>
            <a:r>
              <a:rPr lang="en-US" sz="3000" b="0" dirty="0">
                <a:solidFill>
                  <a:srgbClr val="000000"/>
                </a:solidFill>
                <a:latin typeface="Abadi MT Condensed Extra Bold" charset="0"/>
              </a:rPr>
              <a:t>. Once you utter these words, the police are </a:t>
            </a:r>
            <a:r>
              <a:rPr lang="en-US" sz="3000" b="0" i="1" dirty="0">
                <a:solidFill>
                  <a:srgbClr val="000000"/>
                </a:solidFill>
                <a:latin typeface="Abadi MT Condensed Extra Bold" charset="0"/>
              </a:rPr>
              <a:t>legally required</a:t>
            </a:r>
            <a:r>
              <a:rPr lang="en-US" sz="3000" b="0" dirty="0">
                <a:solidFill>
                  <a:srgbClr val="000000"/>
                </a:solidFill>
                <a:latin typeface="Abadi MT Condensed Extra Bold" charset="0"/>
              </a:rPr>
              <a:t> to </a:t>
            </a:r>
            <a:r>
              <a:rPr lang="en-US" sz="3000" b="0" i="1" dirty="0">
                <a:solidFill>
                  <a:srgbClr val="000000"/>
                </a:solidFill>
                <a:latin typeface="Abadi MT Condensed Extra Bold" charset="0"/>
              </a:rPr>
              <a:t>stop</a:t>
            </a:r>
            <a:r>
              <a:rPr lang="en-US" sz="3000" b="0" dirty="0">
                <a:solidFill>
                  <a:srgbClr val="000000"/>
                </a:solidFill>
                <a:latin typeface="Abadi MT Condensed Extra Bold" charset="0"/>
              </a:rPr>
              <a:t> questioning you.</a:t>
            </a:r>
          </a:p>
          <a:p>
            <a:pPr marL="342900" indent="-342900" eaLnBrk="1" hangingPunct="1">
              <a:spcBef>
                <a:spcPct val="20000"/>
              </a:spcBef>
              <a:buFontTx/>
              <a:buChar char="•"/>
            </a:pPr>
            <a:r>
              <a:rPr lang="en-US" sz="3000" b="0" dirty="0">
                <a:solidFill>
                  <a:srgbClr val="000000"/>
                </a:solidFill>
                <a:latin typeface="Abadi MT Condensed Extra Bold" charset="0"/>
              </a:rPr>
              <a:t>Even if you don’t already have an attorney, police must provide you with a phonebook. Invoking your right to have an attorney present is a fundamental right!</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5599734" y="6232251"/>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882161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47107" name="Rectangle 2"/>
          <p:cNvSpPr>
            <a:spLocks noGrp="1" noChangeArrowheads="1"/>
          </p:cNvSpPr>
          <p:nvPr>
            <p:ph type="title"/>
          </p:nvPr>
        </p:nvSpPr>
        <p:spPr>
          <a:xfrm>
            <a:off x="533400" y="-76200"/>
            <a:ext cx="7772400" cy="1143000"/>
          </a:xfrm>
        </p:spPr>
        <p:txBody>
          <a:bodyPr/>
          <a:lstStyle/>
          <a:p>
            <a:pPr eaLnBrk="1" hangingPunct="1"/>
            <a:r>
              <a:rPr lang="en-US" b="1">
                <a:latin typeface="Abadi MT Condensed Extra Bold" charset="0"/>
              </a:rPr>
              <a:t>The Miranda Rights</a:t>
            </a:r>
            <a:endParaRPr lang="en-US" b="1" u="sng">
              <a:latin typeface="Abadi MT Condensed Extra Bold" charset="0"/>
            </a:endParaRPr>
          </a:p>
        </p:txBody>
      </p:sp>
      <p:sp>
        <p:nvSpPr>
          <p:cNvPr id="47108" name="Rectangle 3"/>
          <p:cNvSpPr>
            <a:spLocks noGrp="1" noChangeArrowheads="1"/>
          </p:cNvSpPr>
          <p:nvPr>
            <p:ph idx="1"/>
          </p:nvPr>
        </p:nvSpPr>
        <p:spPr>
          <a:xfrm>
            <a:off x="228600" y="332581"/>
            <a:ext cx="8915400" cy="6172200"/>
          </a:xfrm>
        </p:spPr>
        <p:txBody>
          <a:bodyPr>
            <a:normAutofit/>
          </a:bodyPr>
          <a:lstStyle/>
          <a:p>
            <a:pPr eaLnBrk="1" hangingPunct="1">
              <a:lnSpc>
                <a:spcPct val="90000"/>
              </a:lnSpc>
            </a:pPr>
            <a:r>
              <a:rPr lang="en-US" sz="2300" dirty="0">
                <a:solidFill>
                  <a:srgbClr val="000000"/>
                </a:solidFill>
                <a:latin typeface="Abadi MT Condensed Extra Bold" charset="0"/>
              </a:rPr>
              <a:t>You have the right to remain silent and to refuse to answer questions.</a:t>
            </a:r>
          </a:p>
          <a:p>
            <a:pPr eaLnBrk="1" hangingPunct="1">
              <a:lnSpc>
                <a:spcPct val="90000"/>
              </a:lnSpc>
            </a:pPr>
            <a:r>
              <a:rPr lang="en-US" sz="2300" dirty="0">
                <a:solidFill>
                  <a:srgbClr val="000000"/>
                </a:solidFill>
                <a:latin typeface="Abadi MT Condensed Extra Bold" charset="0"/>
              </a:rPr>
              <a:t>Anything you do say can and will be used against you in a court of law.</a:t>
            </a:r>
          </a:p>
          <a:p>
            <a:pPr eaLnBrk="1" hangingPunct="1">
              <a:lnSpc>
                <a:spcPct val="90000"/>
              </a:lnSpc>
            </a:pPr>
            <a:r>
              <a:rPr lang="en-US" sz="2300" dirty="0">
                <a:solidFill>
                  <a:srgbClr val="000000"/>
                </a:solidFill>
                <a:latin typeface="Abadi MT Condensed Extra Bold" charset="0"/>
              </a:rPr>
              <a:t>You have the right to an attorney and to have an attorney present when questioned.</a:t>
            </a:r>
          </a:p>
          <a:p>
            <a:pPr eaLnBrk="1" hangingPunct="1">
              <a:lnSpc>
                <a:spcPct val="90000"/>
              </a:lnSpc>
            </a:pPr>
            <a:r>
              <a:rPr lang="en-US" sz="2300" dirty="0">
                <a:solidFill>
                  <a:srgbClr val="000000"/>
                </a:solidFill>
                <a:latin typeface="Abadi MT Condensed Extra Bold" charset="0"/>
              </a:rPr>
              <a:t>If you cannot afford an attorney, one will be appointed to you at no charge.</a:t>
            </a:r>
          </a:p>
          <a:p>
            <a:pPr eaLnBrk="1" hangingPunct="1">
              <a:lnSpc>
                <a:spcPct val="90000"/>
              </a:lnSpc>
            </a:pPr>
            <a:r>
              <a:rPr lang="en-US" sz="2300" dirty="0">
                <a:solidFill>
                  <a:srgbClr val="000000"/>
                </a:solidFill>
                <a:latin typeface="Abadi MT Condensed Extra Bold" charset="0"/>
              </a:rPr>
              <a:t>If you decide to answer questions now, without an attorney present, you will retain the right to stop answering at any time until you talk to an attorney.</a:t>
            </a:r>
          </a:p>
          <a:p>
            <a:pPr eaLnBrk="1" hangingPunct="1">
              <a:lnSpc>
                <a:spcPct val="90000"/>
              </a:lnSpc>
            </a:pPr>
            <a:r>
              <a:rPr lang="en-US" sz="2300" dirty="0">
                <a:solidFill>
                  <a:srgbClr val="000000"/>
                </a:solidFill>
                <a:latin typeface="Abadi MT Condensed Extra Bold" charset="0"/>
              </a:rPr>
              <a:t>Do you understand these rights as explained to you?</a:t>
            </a:r>
          </a:p>
          <a:p>
            <a:pPr eaLnBrk="1" hangingPunct="1">
              <a:lnSpc>
                <a:spcPct val="90000"/>
              </a:lnSpc>
            </a:pPr>
            <a:r>
              <a:rPr lang="en-US" sz="2300" dirty="0">
                <a:solidFill>
                  <a:srgbClr val="000000"/>
                </a:solidFill>
                <a:latin typeface="Abadi MT Condensed Extra Bold" charset="0"/>
              </a:rPr>
              <a:t>Knowing and understanding your rights as I have explained them to you, are you willing to answer my questions without an attorney present?</a:t>
            </a:r>
            <a:endParaRPr lang="en-US" sz="2300" dirty="0">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5471156" y="6189387"/>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014901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4" descr="TransparentLogo"/>
          <p:cNvPicPr>
            <a:picLocks noChangeAspect="1" noChangeArrowheads="1"/>
          </p:cNvPicPr>
          <p:nvPr/>
        </p:nvPicPr>
        <p:blipFill>
          <a:blip r:embed="rId3"/>
          <a:srcRect/>
          <a:stretch>
            <a:fillRect/>
          </a:stretch>
        </p:blipFill>
        <p:spPr bwMode="auto">
          <a:xfrm>
            <a:off x="-25400" y="304800"/>
            <a:ext cx="9144000" cy="6837363"/>
          </a:xfrm>
          <a:prstGeom prst="rect">
            <a:avLst/>
          </a:prstGeom>
          <a:noFill/>
          <a:ln w="9525">
            <a:noFill/>
            <a:miter lim="800000"/>
            <a:headEnd/>
            <a:tailEnd/>
          </a:ln>
        </p:spPr>
      </p:pic>
      <p:sp>
        <p:nvSpPr>
          <p:cNvPr id="49155" name="Rectangle 2"/>
          <p:cNvSpPr>
            <a:spLocks noGrp="1" noChangeArrowheads="1"/>
          </p:cNvSpPr>
          <p:nvPr>
            <p:ph type="title"/>
          </p:nvPr>
        </p:nvSpPr>
        <p:spPr>
          <a:xfrm>
            <a:off x="609600" y="228600"/>
            <a:ext cx="7772400" cy="762000"/>
          </a:xfrm>
        </p:spPr>
        <p:txBody>
          <a:bodyPr/>
          <a:lstStyle/>
          <a:p>
            <a:pPr eaLnBrk="1" hangingPunct="1"/>
            <a:r>
              <a:rPr lang="en-US" b="1">
                <a:latin typeface="Abadi MT Condensed Extra Bold" charset="0"/>
              </a:rPr>
              <a:t> "Demand of Rights" </a:t>
            </a:r>
          </a:p>
        </p:txBody>
      </p:sp>
      <p:sp>
        <p:nvSpPr>
          <p:cNvPr id="49156" name="Rectangle 3"/>
          <p:cNvSpPr>
            <a:spLocks noGrp="1" noChangeArrowheads="1"/>
          </p:cNvSpPr>
          <p:nvPr>
            <p:ph idx="1"/>
          </p:nvPr>
        </p:nvSpPr>
        <p:spPr>
          <a:xfrm>
            <a:off x="38100" y="228600"/>
            <a:ext cx="8915400" cy="5943600"/>
          </a:xfrm>
        </p:spPr>
        <p:txBody>
          <a:bodyPr/>
          <a:lstStyle/>
          <a:p>
            <a:pPr eaLnBrk="1" hangingPunct="1"/>
            <a:r>
              <a:rPr lang="en-US">
                <a:solidFill>
                  <a:srgbClr val="000000"/>
                </a:solidFill>
                <a:latin typeface="Abadi MT Condensed Extra Bold" charset="0"/>
              </a:rPr>
              <a:t>I will not talk to you or anyone about anything.</a:t>
            </a:r>
          </a:p>
          <a:p>
            <a:pPr eaLnBrk="1" hangingPunct="1"/>
            <a:r>
              <a:rPr lang="en-US">
                <a:solidFill>
                  <a:srgbClr val="000000"/>
                </a:solidFill>
                <a:latin typeface="Abadi MT Condensed Extra Bold" charset="0"/>
              </a:rPr>
              <a:t>I demand to have an attorney present before I speak to you or anyone.</a:t>
            </a:r>
          </a:p>
          <a:p>
            <a:pPr eaLnBrk="1" hangingPunct="1"/>
            <a:r>
              <a:rPr lang="en-US">
                <a:solidFill>
                  <a:srgbClr val="000000"/>
                </a:solidFill>
                <a:latin typeface="Abadi MT Condensed Extra Bold" charset="0"/>
              </a:rPr>
              <a:t>I will not answer any questions, or reply to any charges, without my attorney present.</a:t>
            </a:r>
          </a:p>
          <a:p>
            <a:pPr eaLnBrk="1" hangingPunct="1"/>
            <a:r>
              <a:rPr lang="en-US">
                <a:solidFill>
                  <a:srgbClr val="000000"/>
                </a:solidFill>
                <a:latin typeface="Abadi MT Condensed Extra Bold" charset="0"/>
              </a:rPr>
              <a:t>I do not agree to perform any test, consent to any searches, or participate in any line-ups, except DUII tests that don’t involve words.</a:t>
            </a:r>
          </a:p>
          <a:p>
            <a:pPr eaLnBrk="1" hangingPunct="1"/>
            <a:r>
              <a:rPr lang="en-US">
                <a:solidFill>
                  <a:srgbClr val="000000"/>
                </a:solidFill>
                <a:latin typeface="Abadi MT Condensed Extra Bold" charset="0"/>
              </a:rPr>
              <a:t>I will not sign anything unless my attorney agrees I should do so, except jail release agreement.</a:t>
            </a:r>
          </a:p>
          <a:p>
            <a:pPr eaLnBrk="1" hangingPunct="1"/>
            <a:r>
              <a:rPr lang="en-US">
                <a:solidFill>
                  <a:srgbClr val="000000"/>
                </a:solidFill>
                <a:latin typeface="Abadi MT Condensed Extra Bold" charset="0"/>
              </a:rPr>
              <a:t>I will not waive any of my constitutional rights.</a:t>
            </a:r>
            <a:endParaRPr lang="en-US">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279538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53251" name="Rectangle 2"/>
          <p:cNvSpPr>
            <a:spLocks noGrp="1" noChangeArrowheads="1"/>
          </p:cNvSpPr>
          <p:nvPr>
            <p:ph type="title"/>
          </p:nvPr>
        </p:nvSpPr>
        <p:spPr>
          <a:xfrm>
            <a:off x="304800" y="609600"/>
            <a:ext cx="8534400" cy="990600"/>
          </a:xfrm>
        </p:spPr>
        <p:txBody>
          <a:bodyPr>
            <a:normAutofit fontScale="90000"/>
          </a:bodyPr>
          <a:lstStyle/>
          <a:p>
            <a:pPr eaLnBrk="1" hangingPunct="1"/>
            <a:r>
              <a:rPr lang="en-US" b="1">
                <a:latin typeface="Abadi MT Condensed Extra Bold" charset="0"/>
              </a:rPr>
              <a:t>Sample Conversations With the Police</a:t>
            </a:r>
            <a:endParaRPr lang="en-US">
              <a:latin typeface="Abadi MT Condensed Extra Bold" charset="0"/>
            </a:endParaRPr>
          </a:p>
        </p:txBody>
      </p:sp>
      <p:sp>
        <p:nvSpPr>
          <p:cNvPr id="53252" name="Rectangle 3"/>
          <p:cNvSpPr>
            <a:spLocks noGrp="1" noChangeArrowheads="1"/>
          </p:cNvSpPr>
          <p:nvPr>
            <p:ph idx="1"/>
          </p:nvPr>
        </p:nvSpPr>
        <p:spPr>
          <a:xfrm>
            <a:off x="2895600" y="2209800"/>
            <a:ext cx="3962400" cy="2514600"/>
          </a:xfrm>
        </p:spPr>
        <p:txBody>
          <a:bodyPr/>
          <a:lstStyle/>
          <a:p>
            <a:pPr eaLnBrk="1" hangingPunct="1"/>
            <a:r>
              <a:rPr lang="en-US" sz="4000">
                <a:solidFill>
                  <a:srgbClr val="161616"/>
                </a:solidFill>
                <a:latin typeface="Abadi MT Condensed Extra Bold" charset="0"/>
              </a:rPr>
              <a:t>Conversation</a:t>
            </a:r>
          </a:p>
          <a:p>
            <a:pPr eaLnBrk="1" hangingPunct="1"/>
            <a:r>
              <a:rPr lang="en-US" sz="4000">
                <a:solidFill>
                  <a:srgbClr val="161616"/>
                </a:solidFill>
                <a:latin typeface="Abadi MT Condensed Extra Bold" charset="0"/>
              </a:rPr>
              <a:t>Detention</a:t>
            </a:r>
          </a:p>
          <a:p>
            <a:pPr eaLnBrk="1" hangingPunct="1"/>
            <a:r>
              <a:rPr lang="en-US" sz="4000">
                <a:solidFill>
                  <a:srgbClr val="161616"/>
                </a:solidFill>
                <a:latin typeface="Abadi MT Condensed Extra Bold" charset="0"/>
              </a:rPr>
              <a:t>Arrest</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812693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55299" name="Rectangle 2"/>
          <p:cNvSpPr>
            <a:spLocks noGrp="1" noChangeArrowheads="1"/>
          </p:cNvSpPr>
          <p:nvPr>
            <p:ph type="title"/>
          </p:nvPr>
        </p:nvSpPr>
        <p:spPr>
          <a:xfrm>
            <a:off x="533400" y="381000"/>
            <a:ext cx="6554867" cy="1524000"/>
          </a:xfrm>
        </p:spPr>
        <p:txBody>
          <a:bodyPr/>
          <a:lstStyle/>
          <a:p>
            <a:pPr eaLnBrk="1" hangingPunct="1"/>
            <a:r>
              <a:rPr lang="en-US" b="1">
                <a:latin typeface="Abadi MT Condensed Extra Bold" charset="0"/>
              </a:rPr>
              <a:t>CONVERSATION</a:t>
            </a:r>
          </a:p>
        </p:txBody>
      </p:sp>
      <p:sp>
        <p:nvSpPr>
          <p:cNvPr id="55300" name="Rectangle 3"/>
          <p:cNvSpPr>
            <a:spLocks noGrp="1" noChangeArrowheads="1"/>
          </p:cNvSpPr>
          <p:nvPr>
            <p:ph idx="1"/>
          </p:nvPr>
        </p:nvSpPr>
        <p:spPr>
          <a:xfrm>
            <a:off x="457200" y="1905000"/>
            <a:ext cx="8077200" cy="4114800"/>
          </a:xfrm>
        </p:spPr>
        <p:txBody>
          <a:bodyPr/>
          <a:lstStyle/>
          <a:p>
            <a:pPr eaLnBrk="1" hangingPunct="1">
              <a:lnSpc>
                <a:spcPct val="90000"/>
              </a:lnSpc>
            </a:pPr>
            <a:endParaRPr lang="en-US">
              <a:solidFill>
                <a:srgbClr val="000000"/>
              </a:solidFill>
              <a:latin typeface="Abadi MT Condensed Extra Bold" charset="0"/>
            </a:endParaRPr>
          </a:p>
          <a:p>
            <a:pPr eaLnBrk="1" hangingPunct="1">
              <a:lnSpc>
                <a:spcPct val="90000"/>
              </a:lnSpc>
            </a:pPr>
            <a:r>
              <a:rPr lang="en-US">
                <a:solidFill>
                  <a:srgbClr val="000000"/>
                </a:solidFill>
                <a:latin typeface="Abadi MT Condensed Extra Bold" charset="0"/>
              </a:rPr>
              <a:t>COP: “Hi, can I ask you a couple of questions?”</a:t>
            </a:r>
          </a:p>
          <a:p>
            <a:pPr eaLnBrk="1" hangingPunct="1">
              <a:lnSpc>
                <a:spcPct val="90000"/>
              </a:lnSpc>
            </a:pPr>
            <a:r>
              <a:rPr lang="en-US" b="1">
                <a:solidFill>
                  <a:srgbClr val="000000"/>
                </a:solidFill>
                <a:latin typeface="Abadi MT Condensed Extra Bold" charset="0"/>
              </a:rPr>
              <a:t>YOU</a:t>
            </a:r>
            <a:r>
              <a:rPr lang="en-US">
                <a:solidFill>
                  <a:srgbClr val="000000"/>
                </a:solidFill>
                <a:latin typeface="Abadi MT Condensed Extra Bold" charset="0"/>
              </a:rPr>
              <a:t>: “Are you detaining me or am I free to go?”</a:t>
            </a:r>
          </a:p>
          <a:p>
            <a:pPr eaLnBrk="1" hangingPunct="1">
              <a:lnSpc>
                <a:spcPct val="90000"/>
              </a:lnSpc>
            </a:pPr>
            <a:r>
              <a:rPr lang="en-US">
                <a:solidFill>
                  <a:srgbClr val="000000"/>
                </a:solidFill>
                <a:latin typeface="Abadi MT Condensed Extra Bold" charset="0"/>
              </a:rPr>
              <a:t>COP: “I just want to talk to you.”</a:t>
            </a:r>
          </a:p>
          <a:p>
            <a:pPr eaLnBrk="1" hangingPunct="1">
              <a:lnSpc>
                <a:spcPct val="90000"/>
              </a:lnSpc>
            </a:pPr>
            <a:r>
              <a:rPr lang="en-US" b="1">
                <a:solidFill>
                  <a:srgbClr val="000000"/>
                </a:solidFill>
                <a:latin typeface="Abadi MT Condensed Extra Bold" charset="0"/>
              </a:rPr>
              <a:t>YOU:</a:t>
            </a:r>
            <a:r>
              <a:rPr lang="en-US">
                <a:solidFill>
                  <a:srgbClr val="000000"/>
                </a:solidFill>
                <a:latin typeface="Abadi MT Condensed Extra Bold" charset="0"/>
              </a:rPr>
              <a:t> “I choose not to talk to you.” (you walk away)</a:t>
            </a:r>
          </a:p>
          <a:p>
            <a:pPr eaLnBrk="1" hangingPunct="1">
              <a:lnSpc>
                <a:spcPct val="90000"/>
              </a:lnSpc>
            </a:pPr>
            <a:endParaRPr lang="en-US">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379994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4" descr="TransparentLogo"/>
          <p:cNvPicPr>
            <a:picLocks noChangeAspect="1" noChangeArrowheads="1"/>
          </p:cNvPicPr>
          <p:nvPr/>
        </p:nvPicPr>
        <p:blipFill>
          <a:blip r:embed="rId3"/>
          <a:srcRect/>
          <a:stretch>
            <a:fillRect/>
          </a:stretch>
        </p:blipFill>
        <p:spPr bwMode="auto">
          <a:xfrm>
            <a:off x="-32657" y="42408"/>
            <a:ext cx="9144000" cy="6837363"/>
          </a:xfrm>
          <a:prstGeom prst="rect">
            <a:avLst/>
          </a:prstGeom>
          <a:noFill/>
          <a:ln w="9525">
            <a:noFill/>
            <a:miter lim="800000"/>
            <a:headEnd/>
            <a:tailEnd/>
          </a:ln>
        </p:spPr>
      </p:pic>
      <p:sp>
        <p:nvSpPr>
          <p:cNvPr id="57347" name="Rectangle 2"/>
          <p:cNvSpPr>
            <a:spLocks noGrp="1" noChangeArrowheads="1"/>
          </p:cNvSpPr>
          <p:nvPr>
            <p:ph type="title"/>
          </p:nvPr>
        </p:nvSpPr>
        <p:spPr>
          <a:xfrm>
            <a:off x="293914" y="555172"/>
            <a:ext cx="6554867" cy="1524000"/>
          </a:xfrm>
        </p:spPr>
        <p:txBody>
          <a:bodyPr/>
          <a:lstStyle/>
          <a:p>
            <a:pPr eaLnBrk="1" hangingPunct="1"/>
            <a:r>
              <a:rPr lang="en-US" b="1">
                <a:latin typeface="Abadi MT Condensed Extra Bold" charset="0"/>
              </a:rPr>
              <a:t>DETENTION</a:t>
            </a:r>
          </a:p>
        </p:txBody>
      </p:sp>
      <p:sp>
        <p:nvSpPr>
          <p:cNvPr id="57348" name="Rectangle 3"/>
          <p:cNvSpPr>
            <a:spLocks noGrp="1" noChangeArrowheads="1"/>
          </p:cNvSpPr>
          <p:nvPr>
            <p:ph idx="1"/>
          </p:nvPr>
        </p:nvSpPr>
        <p:spPr>
          <a:xfrm>
            <a:off x="304800" y="1676400"/>
            <a:ext cx="8610600" cy="4114800"/>
          </a:xfrm>
        </p:spPr>
        <p:txBody>
          <a:bodyPr/>
          <a:lstStyle/>
          <a:p>
            <a:pPr eaLnBrk="1" hangingPunct="1"/>
            <a:endParaRPr lang="en-US">
              <a:solidFill>
                <a:srgbClr val="000000"/>
              </a:solidFill>
              <a:latin typeface="Abadi MT Condensed Extra Bold" charset="0"/>
            </a:endParaRPr>
          </a:p>
          <a:p>
            <a:pPr eaLnBrk="1" hangingPunct="1"/>
            <a:r>
              <a:rPr lang="en-US">
                <a:solidFill>
                  <a:srgbClr val="000000"/>
                </a:solidFill>
                <a:latin typeface="Abadi MT Condensed Extra Bold" charset="0"/>
              </a:rPr>
              <a:t>COP: “Hi, can I ask you a couple of questions?”</a:t>
            </a:r>
          </a:p>
          <a:p>
            <a:pPr eaLnBrk="1" hangingPunct="1"/>
            <a:r>
              <a:rPr lang="en-US" b="1">
                <a:solidFill>
                  <a:srgbClr val="000000"/>
                </a:solidFill>
                <a:latin typeface="Abadi MT Condensed Extra Bold" charset="0"/>
              </a:rPr>
              <a:t>YOU</a:t>
            </a:r>
            <a:r>
              <a:rPr lang="en-US">
                <a:solidFill>
                  <a:srgbClr val="000000"/>
                </a:solidFill>
                <a:latin typeface="Abadi MT Condensed Extra Bold" charset="0"/>
              </a:rPr>
              <a:t>: “Are you detaining me or am I free to go?”</a:t>
            </a:r>
          </a:p>
          <a:p>
            <a:pPr eaLnBrk="1" hangingPunct="1"/>
            <a:r>
              <a:rPr lang="en-US">
                <a:solidFill>
                  <a:srgbClr val="000000"/>
                </a:solidFill>
                <a:latin typeface="Abadi MT Condensed Extra Bold" charset="0"/>
              </a:rPr>
              <a:t>COP: “I'm detaining you. Hands against the wall, feet back, and spread '</a:t>
            </a:r>
            <a:r>
              <a:rPr lang="en-US" err="1">
                <a:solidFill>
                  <a:srgbClr val="000000"/>
                </a:solidFill>
                <a:latin typeface="Abadi MT Condensed Extra Bold" charset="0"/>
              </a:rPr>
              <a:t>em</a:t>
            </a:r>
            <a:r>
              <a:rPr lang="en-US">
                <a:solidFill>
                  <a:srgbClr val="000000"/>
                </a:solidFill>
                <a:latin typeface="Abadi MT Condensed Extra Bold" charset="0"/>
              </a:rPr>
              <a:t>.”</a:t>
            </a:r>
          </a:p>
          <a:p>
            <a:pPr eaLnBrk="1" hangingPunct="1"/>
            <a:r>
              <a:rPr lang="en-US" b="1">
                <a:solidFill>
                  <a:srgbClr val="000000"/>
                </a:solidFill>
                <a:latin typeface="Abadi MT Condensed Extra Bold" charset="0"/>
              </a:rPr>
              <a:t>YOU</a:t>
            </a:r>
            <a:r>
              <a:rPr lang="en-US">
                <a:solidFill>
                  <a:srgbClr val="000000"/>
                </a:solidFill>
                <a:latin typeface="Abadi MT Condensed Extra Bold" charset="0"/>
              </a:rPr>
              <a:t>: “Why am I being detained?” (What is your reasonable suspicion?)</a:t>
            </a:r>
          </a:p>
          <a:p>
            <a:pPr eaLnBrk="1" hangingPunct="1">
              <a:buFontTx/>
              <a:buNone/>
            </a:pPr>
            <a:r>
              <a:rPr lang="en-US">
                <a:solidFill>
                  <a:srgbClr val="000000"/>
                </a:solidFill>
                <a:latin typeface="Abadi MT Condensed Extra Bold" charset="0"/>
              </a:rPr>
              <a:t>(Memorize and report the response.)</a:t>
            </a:r>
            <a:endParaRPr lang="en-US">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027762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59395" name="Rectangle 2"/>
          <p:cNvSpPr>
            <a:spLocks noGrp="1" noChangeArrowheads="1"/>
          </p:cNvSpPr>
          <p:nvPr>
            <p:ph type="title"/>
          </p:nvPr>
        </p:nvSpPr>
        <p:spPr>
          <a:xfrm>
            <a:off x="685800" y="762000"/>
            <a:ext cx="7772400" cy="1143000"/>
          </a:xfrm>
        </p:spPr>
        <p:txBody>
          <a:bodyPr/>
          <a:lstStyle/>
          <a:p>
            <a:pPr eaLnBrk="1" hangingPunct="1"/>
            <a:r>
              <a:rPr lang="en-US" b="1">
                <a:latin typeface="Abadi MT Condensed Extra Bold" charset="0"/>
              </a:rPr>
              <a:t>ARREST</a:t>
            </a:r>
          </a:p>
        </p:txBody>
      </p:sp>
      <p:sp>
        <p:nvSpPr>
          <p:cNvPr id="59396" name="Rectangle 3"/>
          <p:cNvSpPr>
            <a:spLocks noGrp="1" noChangeArrowheads="1"/>
          </p:cNvSpPr>
          <p:nvPr>
            <p:ph idx="1"/>
          </p:nvPr>
        </p:nvSpPr>
        <p:spPr>
          <a:xfrm>
            <a:off x="304800" y="228600"/>
            <a:ext cx="8153400" cy="4114800"/>
          </a:xfrm>
        </p:spPr>
        <p:txBody>
          <a:bodyPr/>
          <a:lstStyle/>
          <a:p>
            <a:pPr eaLnBrk="1" hangingPunct="1"/>
            <a:r>
              <a:rPr lang="en-US">
                <a:solidFill>
                  <a:srgbClr val="000000"/>
                </a:solidFill>
                <a:latin typeface="Abadi MT Condensed Extra Bold" charset="0"/>
              </a:rPr>
              <a:t>COP: “I’m placing you under arrest.”</a:t>
            </a:r>
          </a:p>
          <a:p>
            <a:pPr eaLnBrk="1" hangingPunct="1"/>
            <a:r>
              <a:rPr lang="en-US" b="1">
                <a:solidFill>
                  <a:srgbClr val="000000"/>
                </a:solidFill>
                <a:latin typeface="Abadi MT Condensed Extra Bold" charset="0"/>
              </a:rPr>
              <a:t>YOU</a:t>
            </a:r>
            <a:r>
              <a:rPr lang="en-US">
                <a:solidFill>
                  <a:srgbClr val="000000"/>
                </a:solidFill>
                <a:latin typeface="Abadi MT Condensed Extra Bold" charset="0"/>
              </a:rPr>
              <a:t>: “I am going to remain silent. I want to contact an attorney.”</a:t>
            </a: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334155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Resources IF You believe your rights were violated</a:t>
            </a:r>
            <a:endParaRPr lang="en-US">
              <a:latin typeface="Abadi MT Condensed Extra Bold" charset="0"/>
            </a:endParaRPr>
          </a:p>
        </p:txBody>
      </p:sp>
      <p:sp>
        <p:nvSpPr>
          <p:cNvPr id="2" name="TextBox 1">
            <a:extLst>
              <a:ext uri="{FF2B5EF4-FFF2-40B4-BE49-F238E27FC236}">
                <a16:creationId xmlns="" xmlns:a16="http://schemas.microsoft.com/office/drawing/2014/main" id="{CB741946-DBDE-4384-89E2-68E7D6C22A21}"/>
              </a:ext>
            </a:extLst>
          </p:cNvPr>
          <p:cNvSpPr txBox="1"/>
          <p:nvPr/>
        </p:nvSpPr>
        <p:spPr>
          <a:xfrm>
            <a:off x="680224" y="2029522"/>
            <a:ext cx="8229599"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Ø"/>
            </a:pPr>
            <a:r>
              <a:rPr lang="en-US" dirty="0">
                <a:solidFill>
                  <a:schemeClr val="bg1"/>
                </a:solidFill>
              </a:rPr>
              <a:t> Washington Lawyers' Committee :   </a:t>
            </a:r>
            <a:r>
              <a:rPr lang="en-US" dirty="0">
                <a:solidFill>
                  <a:schemeClr val="bg1"/>
                </a:solidFill>
                <a:ea typeface="+mn-lt"/>
                <a:cs typeface="+mn-lt"/>
                <a:hlinkClick r:id="rId4"/>
              </a:rPr>
              <a:t>https://www.washlaw.org/who-we-serve/get-legal-help/</a:t>
            </a:r>
            <a:endParaRPr lang="en-US" dirty="0">
              <a:solidFill>
                <a:schemeClr val="bg1"/>
              </a:solidFill>
              <a:ea typeface="+mn-lt"/>
              <a:cs typeface="+mn-lt"/>
            </a:endParaRPr>
          </a:p>
          <a:p>
            <a:endParaRPr lang="en-US" dirty="0">
              <a:solidFill>
                <a:schemeClr val="bg1"/>
              </a:solidFill>
            </a:endParaRPr>
          </a:p>
          <a:p>
            <a:pPr marL="285750" indent="-285750">
              <a:buFont typeface="Wingdings"/>
              <a:buChar char="Ø"/>
            </a:pPr>
            <a:r>
              <a:rPr lang="en-US" dirty="0">
                <a:solidFill>
                  <a:schemeClr val="bg1"/>
                </a:solidFill>
              </a:rPr>
              <a:t>ACLU DC: </a:t>
            </a:r>
            <a:r>
              <a:rPr lang="en-US" dirty="0">
                <a:solidFill>
                  <a:schemeClr val="bg1"/>
                </a:solidFill>
                <a:ea typeface="+mn-lt"/>
                <a:cs typeface="+mn-lt"/>
                <a:hlinkClick r:id="rId5"/>
              </a:rPr>
              <a:t>https://www.acludc.org/HELP</a:t>
            </a:r>
            <a:endParaRPr lang="en-US" dirty="0">
              <a:solidFill>
                <a:schemeClr val="bg1"/>
              </a:solidFill>
              <a:ea typeface="+mn-lt"/>
              <a:cs typeface="+mn-lt"/>
            </a:endParaRPr>
          </a:p>
          <a:p>
            <a:pPr marL="742950" lvl="1" indent="-285750">
              <a:buFont typeface="Wingdings"/>
              <a:buChar char="Ø"/>
            </a:pPr>
            <a:r>
              <a:rPr lang="en-US" dirty="0">
                <a:solidFill>
                  <a:schemeClr val="bg1"/>
                </a:solidFill>
                <a:ea typeface="+mn-lt"/>
                <a:cs typeface="+mn-lt"/>
                <a:hlinkClick r:id="rId6"/>
              </a:rPr>
              <a:t>https://www.acludc.org/covid-19-and-rights-all-dc-residents</a:t>
            </a:r>
            <a:endParaRPr lang="en-US" dirty="0">
              <a:solidFill>
                <a:schemeClr val="bg1"/>
              </a:solidFill>
              <a:ea typeface="+mn-lt"/>
              <a:cs typeface="+mn-lt"/>
            </a:endParaRPr>
          </a:p>
          <a:p>
            <a:pPr lvl="1"/>
            <a:endParaRPr lang="en-US" dirty="0">
              <a:solidFill>
                <a:schemeClr val="bg1"/>
              </a:solidFill>
              <a:ea typeface="+mn-lt"/>
              <a:cs typeface="+mn-lt"/>
            </a:endParaRPr>
          </a:p>
          <a:p>
            <a:pPr marL="285750" indent="-285750">
              <a:buFont typeface="Wingdings"/>
              <a:buChar char="Ø"/>
            </a:pPr>
            <a:r>
              <a:rPr lang="en-US" dirty="0">
                <a:solidFill>
                  <a:schemeClr val="bg1"/>
                </a:solidFill>
                <a:ea typeface="+mn-lt"/>
                <a:cs typeface="+mn-lt"/>
              </a:rPr>
              <a:t>Law 4 Black Lives DC: </a:t>
            </a:r>
            <a:r>
              <a:rPr lang="en-US" dirty="0">
                <a:solidFill>
                  <a:schemeClr val="bg1"/>
                </a:solidFill>
                <a:ea typeface="+mn-lt"/>
                <a:cs typeface="+mn-lt"/>
                <a:hlinkClick r:id="rId7"/>
              </a:rPr>
              <a:t>http://www.law4blacklivesdc.com/contact-us</a:t>
            </a:r>
            <a:endParaRPr lang="en-US" dirty="0">
              <a:solidFill>
                <a:schemeClr val="bg1"/>
              </a:solidFill>
              <a:ea typeface="+mn-lt"/>
              <a:cs typeface="+mn-lt"/>
            </a:endParaRPr>
          </a:p>
          <a:p>
            <a:endParaRPr lang="en-US" dirty="0">
              <a:solidFill>
                <a:schemeClr val="bg1"/>
              </a:solidFill>
              <a:ea typeface="+mn-lt"/>
              <a:cs typeface="+mn-lt"/>
            </a:endParaRPr>
          </a:p>
          <a:p>
            <a:pPr marL="285750" indent="-285750">
              <a:buFont typeface="Wingdings"/>
              <a:buChar char="Ø"/>
            </a:pPr>
            <a:r>
              <a:rPr lang="en-US" dirty="0">
                <a:solidFill>
                  <a:schemeClr val="bg1"/>
                </a:solidFill>
                <a:ea typeface="+mn-lt"/>
                <a:cs typeface="+mn-lt"/>
              </a:rPr>
              <a:t>Office of Police Complaints: </a:t>
            </a:r>
            <a:r>
              <a:rPr lang="en-US" dirty="0">
                <a:solidFill>
                  <a:schemeClr val="bg1"/>
                </a:solidFill>
                <a:ea typeface="+mn-lt"/>
                <a:cs typeface="+mn-lt"/>
                <a:hlinkClick r:id="rId8"/>
              </a:rPr>
              <a:t>https://policecomplaints.dc.gov/</a:t>
            </a:r>
            <a:endParaRPr lang="en-US" dirty="0">
              <a:solidFill>
                <a:schemeClr val="bg1"/>
              </a:solidFill>
              <a:ea typeface="+mn-lt"/>
              <a:cs typeface="+mn-lt"/>
            </a:endParaRPr>
          </a:p>
          <a:p>
            <a:endParaRPr lang="en-US" dirty="0">
              <a:solidFill>
                <a:schemeClr val="bg1"/>
              </a:solidFill>
              <a:ea typeface="+mn-lt"/>
              <a:cs typeface="+mn-lt"/>
            </a:endParaRPr>
          </a:p>
          <a:p>
            <a:pPr marL="285750" indent="-285750">
              <a:buFont typeface="Wingdings"/>
              <a:buChar char="Ø"/>
            </a:pPr>
            <a:r>
              <a:rPr lang="en-US" dirty="0">
                <a:solidFill>
                  <a:schemeClr val="bg1"/>
                </a:solidFill>
                <a:ea typeface="+mn-lt"/>
                <a:cs typeface="+mn-lt"/>
              </a:rPr>
              <a:t>ACLU MD: </a:t>
            </a:r>
            <a:r>
              <a:rPr lang="en-US" dirty="0">
                <a:solidFill>
                  <a:schemeClr val="bg1"/>
                </a:solidFill>
                <a:ea typeface="+mn-lt"/>
                <a:cs typeface="+mn-lt"/>
                <a:hlinkClick r:id="rId9"/>
              </a:rPr>
              <a:t>https://www.aclu-md.org/es/node/817</a:t>
            </a:r>
            <a:endParaRPr lang="en-US" dirty="0">
              <a:solidFill>
                <a:schemeClr val="bg1"/>
              </a:solidFill>
              <a:ea typeface="+mn-lt"/>
              <a:cs typeface="+mn-lt"/>
            </a:endParaRPr>
          </a:p>
          <a:p>
            <a:pPr marL="742950" lvl="1" indent="-285750">
              <a:buFont typeface="Wingdings"/>
              <a:buChar char="Ø"/>
            </a:pPr>
            <a:endParaRPr lang="en-US" dirty="0">
              <a:solidFill>
                <a:schemeClr val="bg1"/>
              </a:solidFill>
              <a:ea typeface="+mn-lt"/>
              <a:cs typeface="+mn-lt"/>
            </a:endParaRPr>
          </a:p>
          <a:p>
            <a:pPr marL="742950" lvl="1" indent="-285750">
              <a:buFont typeface="Wingdings"/>
              <a:buChar char="Ø"/>
            </a:pPr>
            <a:endParaRPr lang="en-US" dirty="0">
              <a:solidFill>
                <a:schemeClr val="bg1"/>
              </a:solidFill>
              <a:ea typeface="+mn-lt"/>
              <a:cs typeface="+mn-lt"/>
            </a:endParaRPr>
          </a:p>
        </p:txBody>
      </p:sp>
      <p:pic>
        <p:nvPicPr>
          <p:cNvPr id="6" name="Picture 2" descr="Black WLC Logo"/>
          <p:cNvPicPr>
            <a:picLocks noChangeAspect="1" noChangeArrowheads="1"/>
          </p:cNvPicPr>
          <p:nvPr/>
        </p:nvPicPr>
        <p:blipFill>
          <a:blip r:embed="rId10">
            <a:biLevel thresh="25000"/>
            <a:extLst>
              <a:ext uri="{28A0092B-C50C-407E-A947-70E740481C1C}">
                <a14:useLocalDpi xmlns:a14="http://schemas.microsoft.com/office/drawing/2010/main" val="0"/>
              </a:ext>
            </a:extLst>
          </a:blip>
          <a:srcRect/>
          <a:stretch>
            <a:fillRect/>
          </a:stretch>
        </p:blipFill>
        <p:spPr bwMode="auto">
          <a:xfrm>
            <a:off x="1434550" y="5566401"/>
            <a:ext cx="6353198" cy="86795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98719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Stay at Home order: MD Permissible activity </a:t>
            </a:r>
            <a:endParaRPr lang="en-US">
              <a:latin typeface="Abadi MT Condensed Extra Bold" charset="0"/>
            </a:endParaRPr>
          </a:p>
        </p:txBody>
      </p:sp>
      <p:sp>
        <p:nvSpPr>
          <p:cNvPr id="67588" name="Rectangle 3"/>
          <p:cNvSpPr>
            <a:spLocks noGrp="1" noChangeArrowheads="1"/>
          </p:cNvSpPr>
          <p:nvPr>
            <p:ph idx="1"/>
          </p:nvPr>
        </p:nvSpPr>
        <p:spPr>
          <a:xfrm>
            <a:off x="685800" y="2133600"/>
            <a:ext cx="7696200" cy="3200400"/>
          </a:xfrm>
        </p:spPr>
        <p:txBody>
          <a:bodyPr>
            <a:normAutofit fontScale="85000" lnSpcReduction="20000"/>
          </a:bodyPr>
          <a:lstStyle/>
          <a:p>
            <a:pPr>
              <a:spcAft>
                <a:spcPts val="1600"/>
              </a:spcAft>
            </a:pPr>
            <a:r>
              <a:rPr lang="en-US" sz="2800">
                <a:solidFill>
                  <a:srgbClr val="161616"/>
                </a:solidFill>
                <a:latin typeface="Abadi MT Condensed Extra Bold"/>
              </a:rPr>
              <a:t>To conduct or participate in "essential activities</a:t>
            </a:r>
            <a:r>
              <a:rPr lang="en-US" sz="2600">
                <a:solidFill>
                  <a:srgbClr val="161616"/>
                </a:solidFill>
                <a:latin typeface="Abadi MT Condensed Extra Bold"/>
              </a:rPr>
              <a:t>"</a:t>
            </a:r>
            <a:endParaRPr lang="en-US" sz="2800">
              <a:solidFill>
                <a:srgbClr val="161616"/>
              </a:solidFill>
              <a:latin typeface="Abadi MT Condensed Extra Bold" charset="0"/>
            </a:endParaRPr>
          </a:p>
          <a:p>
            <a:pPr>
              <a:spcAft>
                <a:spcPts val="1600"/>
              </a:spcAft>
            </a:pPr>
            <a:r>
              <a:rPr lang="en-US" sz="2800">
                <a:solidFill>
                  <a:srgbClr val="161616"/>
                </a:solidFill>
                <a:latin typeface="Abadi MT Condensed Extra Bold"/>
              </a:rPr>
              <a:t>Staff and owners of businesses and organizations that are not required to close may travel to and from the respective business and their homes</a:t>
            </a:r>
            <a:endParaRPr lang="en-US"/>
          </a:p>
          <a:p>
            <a:pPr>
              <a:spcAft>
                <a:spcPts val="1600"/>
              </a:spcAft>
            </a:pPr>
            <a:r>
              <a:rPr lang="en-US" sz="2800">
                <a:solidFill>
                  <a:srgbClr val="161616"/>
                </a:solidFill>
                <a:latin typeface="Abadi MT Condensed Extra Bold"/>
              </a:rPr>
              <a:t>Staff and owners of non-essential businesses may travel between their homes and non-essential businesses for the purpose of engaging in minimal operations</a:t>
            </a:r>
            <a:endParaRPr lang="en-US" sz="2800">
              <a:solidFill>
                <a:srgbClr val="161616"/>
              </a:solidFill>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214488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635" name="Straight Connector 191">
            <a:extLst>
              <a:ext uri="{FF2B5EF4-FFF2-40B4-BE49-F238E27FC236}">
                <a16:creationId xmlns="" xmlns:a16="http://schemas.microsoft.com/office/drawing/2014/main" id="{8C152077-984A-4612-B0E1-251C62EB152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636" name="Straight Connector 192">
            <a:extLst>
              <a:ext uri="{FF2B5EF4-FFF2-40B4-BE49-F238E27FC236}">
                <a16:creationId xmlns="" xmlns:a16="http://schemas.microsoft.com/office/drawing/2014/main" id="{C05450BA-2A87-4847-A5A0-E7D96055722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637" name="Straight Connector 193">
            <a:extLst>
              <a:ext uri="{FF2B5EF4-FFF2-40B4-BE49-F238E27FC236}">
                <a16:creationId xmlns="" xmlns:a16="http://schemas.microsoft.com/office/drawing/2014/main" id="{A16F9ADA-A824-456A-9728-D5BFFE04D3A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638" name="Straight Connector 194">
            <a:extLst>
              <a:ext uri="{FF2B5EF4-FFF2-40B4-BE49-F238E27FC236}">
                <a16:creationId xmlns="" xmlns:a16="http://schemas.microsoft.com/office/drawing/2014/main" id="{63034157-938C-45F5-8DCA-208D22E5BBE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639" name="Straight Connector 195">
            <a:extLst>
              <a:ext uri="{FF2B5EF4-FFF2-40B4-BE49-F238E27FC236}">
                <a16:creationId xmlns="" xmlns:a16="http://schemas.microsoft.com/office/drawing/2014/main" id="{2369327A-A6C5-4293-80D1-DECEBA3F5FF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67640" name="Rectangle 196">
            <a:extLst>
              <a:ext uri="{FF2B5EF4-FFF2-40B4-BE49-F238E27FC236}">
                <a16:creationId xmlns="" xmlns:a16="http://schemas.microsoft.com/office/drawing/2014/main" id="{E49B76A8-D4D2-428D-84FA-657EEA587ED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587" name="Rectangle 2"/>
          <p:cNvSpPr>
            <a:spLocks noGrp="1" noChangeArrowheads="1"/>
          </p:cNvSpPr>
          <p:nvPr>
            <p:ph type="title"/>
          </p:nvPr>
        </p:nvSpPr>
        <p:spPr>
          <a:xfrm>
            <a:off x="499230" y="4473679"/>
            <a:ext cx="7164419" cy="1233251"/>
          </a:xfrm>
        </p:spPr>
        <p:txBody>
          <a:bodyPr vert="horz" lIns="91440" tIns="45720" rIns="91440" bIns="45720" rtlCol="0" anchor="b">
            <a:normAutofit/>
          </a:bodyPr>
          <a:lstStyle/>
          <a:p>
            <a:pPr>
              <a:lnSpc>
                <a:spcPct val="90000"/>
              </a:lnSpc>
            </a:pPr>
            <a:r>
              <a:rPr lang="en-US" sz="3400" b="1"/>
              <a:t>Stay at Home order: MD law enforcement responses</a:t>
            </a:r>
            <a:endParaRPr lang="en-US" sz="3400"/>
          </a:p>
        </p:txBody>
      </p:sp>
      <p:grpSp>
        <p:nvGrpSpPr>
          <p:cNvPr id="67641" name="Group 197">
            <a:extLst>
              <a:ext uri="{FF2B5EF4-FFF2-40B4-BE49-F238E27FC236}">
                <a16:creationId xmlns="" xmlns:a16="http://schemas.microsoft.com/office/drawing/2014/main" id="{8D463EDB-0644-4F84-9901-D2434D550912}"/>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6905229" y="2963333"/>
            <a:ext cx="2236395" cy="3208867"/>
            <a:chOff x="9206969" y="2963333"/>
            <a:chExt cx="2981858" cy="3208867"/>
          </a:xfrm>
        </p:grpSpPr>
        <p:cxnSp>
          <p:nvCxnSpPr>
            <p:cNvPr id="67642" name="Straight Connector 198">
              <a:extLst>
                <a:ext uri="{FF2B5EF4-FFF2-40B4-BE49-F238E27FC236}">
                  <a16:creationId xmlns="" xmlns:a16="http://schemas.microsoft.com/office/drawing/2014/main" id="{A02079FA-226E-4AF1-B818-2CA9EF1B69F6}"/>
                </a:ext>
                <a:ext uri="{C183D7F6-B498-43B3-948B-1728B52AA6E4}">
                  <adec:decorative xmlns="" xmlns:adec="http://schemas.microsoft.com/office/drawing/2017/decorative" val="1"/>
                </a:ext>
              </a:extLst>
            </p:cNvPr>
            <p:cNvCxnSpPr/>
            <p:nvPr>
              <p:extLst>
                <p:ext uri="{386F3935-93C4-4BCD-93E2-E3B085C9AB24}">
                  <p16:designElem xmlns=""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643" name="Straight Connector 199">
              <a:extLst>
                <a:ext uri="{FF2B5EF4-FFF2-40B4-BE49-F238E27FC236}">
                  <a16:creationId xmlns="" xmlns:a16="http://schemas.microsoft.com/office/drawing/2014/main" id="{6D376604-76CD-4D25-B281-35796F367156}"/>
                </a:ext>
                <a:ext uri="{C183D7F6-B498-43B3-948B-1728B52AA6E4}">
                  <adec:decorative xmlns="" xmlns:adec="http://schemas.microsoft.com/office/drawing/2017/decorative" val="1"/>
                </a:ext>
              </a:extLst>
            </p:cNvPr>
            <p:cNvCxnSpPr/>
            <p:nvPr>
              <p:extLst>
                <p:ext uri="{386F3935-93C4-4BCD-93E2-E3B085C9AB24}">
                  <p16:designElem xmlns=""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644" name="Straight Connector 200">
              <a:extLst>
                <a:ext uri="{FF2B5EF4-FFF2-40B4-BE49-F238E27FC236}">
                  <a16:creationId xmlns="" xmlns:a16="http://schemas.microsoft.com/office/drawing/2014/main" id="{6B5A32B1-F178-4FE5-8916-712F46FCB8D3}"/>
                </a:ext>
                <a:ext uri="{C183D7F6-B498-43B3-948B-1728B52AA6E4}">
                  <adec:decorative xmlns="" xmlns:adec="http://schemas.microsoft.com/office/drawing/2017/decorative" val="1"/>
                </a:ext>
              </a:extLst>
            </p:cNvPr>
            <p:cNvCxnSpPr/>
            <p:nvPr>
              <p:extLst>
                <p:ext uri="{386F3935-93C4-4BCD-93E2-E3B085C9AB24}">
                  <p16:designElem xmlns=""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2" name="Straight Connector 201">
              <a:extLst>
                <a:ext uri="{FF2B5EF4-FFF2-40B4-BE49-F238E27FC236}">
                  <a16:creationId xmlns="" xmlns:a16="http://schemas.microsoft.com/office/drawing/2014/main" id="{DC3339F8-6376-45A3-A77E-5F5C212D4ED6}"/>
                </a:ext>
                <a:ext uri="{C183D7F6-B498-43B3-948B-1728B52AA6E4}">
                  <adec:decorative xmlns="" xmlns:adec="http://schemas.microsoft.com/office/drawing/2017/decorative" val="1"/>
                </a:ext>
              </a:extLst>
            </p:cNvPr>
            <p:cNvCxnSpPr/>
            <p:nvPr>
              <p:extLst>
                <p:ext uri="{386F3935-93C4-4BCD-93E2-E3B085C9AB24}">
                  <p16:designElem xmlns=""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3" name="Straight Connector 202">
              <a:extLst>
                <a:ext uri="{FF2B5EF4-FFF2-40B4-BE49-F238E27FC236}">
                  <a16:creationId xmlns="" xmlns:a16="http://schemas.microsoft.com/office/drawing/2014/main" id="{6AD1BBAE-26A1-4BE9-9536-C15B1A87E0B7}"/>
                </a:ext>
                <a:ext uri="{C183D7F6-B498-43B3-948B-1728B52AA6E4}">
                  <adec:decorative xmlns="" xmlns:adec="http://schemas.microsoft.com/office/drawing/2017/decorative" val="1"/>
                </a:ext>
              </a:extLst>
            </p:cNvPr>
            <p:cNvCxnSpPr/>
            <p:nvPr>
              <p:extLst>
                <p:ext uri="{386F3935-93C4-4BCD-93E2-E3B085C9AB24}">
                  <p16:designElem xmlns=""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04" name="Snip Diagonal Corner Rectangle 12">
            <a:extLst>
              <a:ext uri="{FF2B5EF4-FFF2-40B4-BE49-F238E27FC236}">
                <a16:creationId xmlns="" xmlns:a16="http://schemas.microsoft.com/office/drawing/2014/main" id="{15A54023-E435-4098-A370-AE54A007EB9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04188" y="690851"/>
            <a:ext cx="7211752" cy="3584587"/>
          </a:xfrm>
          <a:prstGeom prst="snip2DiagRect">
            <a:avLst>
              <a:gd name="adj1" fmla="val 12305"/>
              <a:gd name="adj2" fmla="val 0"/>
            </a:avLst>
          </a:prstGeom>
          <a:solidFill>
            <a:schemeClr val="tx1"/>
          </a:solidFill>
          <a:ln>
            <a:solidFill>
              <a:srgbClr val="FFFFFF">
                <a:alpha val="40000"/>
              </a:srgbClr>
            </a:soli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descr="A close up of a map&#10;&#10;Description generated with high confidence">
            <a:extLst>
              <a:ext uri="{FF2B5EF4-FFF2-40B4-BE49-F238E27FC236}">
                <a16:creationId xmlns="" xmlns:a16="http://schemas.microsoft.com/office/drawing/2014/main" id="{8431AC23-B4CC-4653-B748-51D80EDE4F7A}"/>
              </a:ext>
            </a:extLst>
          </p:cNvPr>
          <p:cNvPicPr>
            <a:picLocks noGrp="1" noChangeAspect="1"/>
          </p:cNvPicPr>
          <p:nvPr>
            <p:ph idx="1"/>
          </p:nvPr>
        </p:nvPicPr>
        <p:blipFill rotWithShape="1">
          <a:blip r:embed="rId3"/>
          <a:srcRect t="22179" b="39624"/>
          <a:stretch/>
        </p:blipFill>
        <p:spPr>
          <a:xfrm>
            <a:off x="626201" y="854087"/>
            <a:ext cx="4187222" cy="3280831"/>
          </a:xfrm>
          <a:custGeom>
            <a:avLst/>
            <a:gdLst/>
            <a:ahLst/>
            <a:cxnLst/>
            <a:rect l="l" t="t" r="r" b="b"/>
            <a:pathLst>
              <a:path w="5582963" h="3280831">
                <a:moveTo>
                  <a:pt x="402071" y="0"/>
                </a:moveTo>
                <a:lnTo>
                  <a:pt x="5582963" y="0"/>
                </a:lnTo>
                <a:lnTo>
                  <a:pt x="5582963" y="3280831"/>
                </a:lnTo>
                <a:lnTo>
                  <a:pt x="0" y="3280831"/>
                </a:lnTo>
                <a:lnTo>
                  <a:pt x="0" y="402071"/>
                </a:lnTo>
                <a:close/>
              </a:path>
            </a:pathLst>
          </a:custGeom>
        </p:spPr>
      </p:pic>
      <p:pic>
        <p:nvPicPr>
          <p:cNvPr id="67586" name="Picture 4" descr="TransparentLogo"/>
          <p:cNvPicPr>
            <a:picLocks noChangeAspect="1" noChangeArrowheads="1"/>
          </p:cNvPicPr>
          <p:nvPr/>
        </p:nvPicPr>
        <p:blipFill rotWithShape="1">
          <a:blip r:embed="rId4"/>
          <a:srcRect l="31301" r="7919" b="3"/>
          <a:stretch/>
        </p:blipFill>
        <p:spPr bwMode="auto">
          <a:xfrm>
            <a:off x="4926166" y="854087"/>
            <a:ext cx="2667762" cy="3280831"/>
          </a:xfrm>
          <a:custGeom>
            <a:avLst/>
            <a:gdLst/>
            <a:ahLst/>
            <a:cxnLst/>
            <a:rect l="l" t="t" r="r" b="b"/>
            <a:pathLst>
              <a:path w="3557016" h="3280831">
                <a:moveTo>
                  <a:pt x="0" y="0"/>
                </a:moveTo>
                <a:lnTo>
                  <a:pt x="3557016" y="0"/>
                </a:lnTo>
                <a:lnTo>
                  <a:pt x="3557016" y="2876895"/>
                </a:lnTo>
                <a:lnTo>
                  <a:pt x="3153080" y="3280831"/>
                </a:lnTo>
                <a:lnTo>
                  <a:pt x="0" y="3280831"/>
                </a:lnTo>
                <a:close/>
              </a:path>
            </a:pathLst>
          </a:custGeom>
          <a:noFill/>
        </p:spPr>
      </p:pic>
      <p:pic>
        <p:nvPicPr>
          <p:cNvPr id="20" name="Picture 2" descr="Black WLC Logo"/>
          <p:cNvPicPr>
            <a:picLocks noChangeAspect="1" noChangeArrowheads="1"/>
          </p:cNvPicPr>
          <p:nvPr/>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881295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Stay at Home order: VA </a:t>
            </a:r>
            <a:endParaRPr lang="en-US">
              <a:latin typeface="Abadi MT Condensed Extra Bold" charset="0"/>
            </a:endParaRPr>
          </a:p>
        </p:txBody>
      </p:sp>
      <p:sp>
        <p:nvSpPr>
          <p:cNvPr id="67588" name="Rectangle 3"/>
          <p:cNvSpPr>
            <a:spLocks noGrp="1" noChangeArrowheads="1"/>
          </p:cNvSpPr>
          <p:nvPr>
            <p:ph idx="1"/>
          </p:nvPr>
        </p:nvSpPr>
        <p:spPr>
          <a:xfrm>
            <a:off x="685800" y="2133600"/>
            <a:ext cx="7696200" cy="3200400"/>
          </a:xfrm>
        </p:spPr>
        <p:txBody>
          <a:bodyPr>
            <a:normAutofit fontScale="85000" lnSpcReduction="20000"/>
          </a:bodyPr>
          <a:lstStyle/>
          <a:p>
            <a:pPr>
              <a:spcAft>
                <a:spcPts val="1600"/>
              </a:spcAft>
            </a:pPr>
            <a:endParaRPr lang="en-US" sz="2800">
              <a:solidFill>
                <a:srgbClr val="161616"/>
              </a:solidFill>
              <a:latin typeface="Abadi MT Condensed Extra Bold"/>
            </a:endParaRPr>
          </a:p>
          <a:p>
            <a:pPr>
              <a:spcAft>
                <a:spcPts val="1600"/>
              </a:spcAft>
            </a:pPr>
            <a:r>
              <a:rPr lang="en-US" sz="2800">
                <a:solidFill>
                  <a:srgbClr val="161616"/>
                </a:solidFill>
                <a:latin typeface="Abadi MT Condensed Extra Bold"/>
              </a:rPr>
              <a:t>Issued March 30, 2020</a:t>
            </a:r>
          </a:p>
          <a:p>
            <a:pPr>
              <a:spcAft>
                <a:spcPts val="1600"/>
              </a:spcAft>
            </a:pPr>
            <a:r>
              <a:rPr lang="en-US" sz="2800">
                <a:solidFill>
                  <a:srgbClr val="161616"/>
                </a:solidFill>
                <a:latin typeface="Abadi MT Condensed Extra Bold"/>
              </a:rPr>
              <a:t>Remains in effect until June 10, 2020</a:t>
            </a:r>
            <a:endParaRPr lang="en-US" sz="2800">
              <a:solidFill>
                <a:srgbClr val="161616"/>
              </a:solidFill>
              <a:latin typeface="Abadi MT Condensed Extra Bold" charset="0"/>
            </a:endParaRPr>
          </a:p>
          <a:p>
            <a:pPr>
              <a:spcAft>
                <a:spcPts val="1600"/>
              </a:spcAft>
            </a:pPr>
            <a:r>
              <a:rPr lang="en-US" sz="2800">
                <a:ea typeface="+mn-lt"/>
                <a:cs typeface="+mn-lt"/>
              </a:rPr>
              <a:t>https://www.governor.virginia.gov/media/governorvirginiagov/executive-actions/EO-55-Temporary-Stay-at-Home-Order-Due-to-Novel-Coronavirus-(COVID-19).pdf</a:t>
            </a:r>
            <a:endParaRPr lang="en-US" sz="2800">
              <a:solidFill>
                <a:srgbClr val="161616"/>
              </a:solidFill>
              <a:latin typeface="Abadi MT Condensed Extra Bold" charset="0"/>
            </a:endParaRPr>
          </a:p>
          <a:p>
            <a:pPr>
              <a:spcAft>
                <a:spcPts val="1600"/>
              </a:spcAft>
            </a:pPr>
            <a:endParaRPr lang="en-US" sz="2800">
              <a:solidFill>
                <a:srgbClr val="161616"/>
              </a:solidFill>
              <a:latin typeface="Abadi MT Condensed Extra Bold" charset="0"/>
            </a:endParaRPr>
          </a:p>
        </p:txBody>
      </p:sp>
      <p:pic>
        <p:nvPicPr>
          <p:cNvPr id="7"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92206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Stay at Home order: VA Permissible activity </a:t>
            </a:r>
            <a:endParaRPr lang="en-US">
              <a:latin typeface="Abadi MT Condensed Extra Bold" charset="0"/>
            </a:endParaRPr>
          </a:p>
        </p:txBody>
      </p:sp>
      <p:sp>
        <p:nvSpPr>
          <p:cNvPr id="67588" name="Rectangle 3"/>
          <p:cNvSpPr>
            <a:spLocks noGrp="1" noChangeArrowheads="1"/>
          </p:cNvSpPr>
          <p:nvPr>
            <p:ph idx="1"/>
          </p:nvPr>
        </p:nvSpPr>
        <p:spPr>
          <a:xfrm>
            <a:off x="685800" y="2133600"/>
            <a:ext cx="8156275" cy="3962400"/>
          </a:xfrm>
        </p:spPr>
        <p:txBody>
          <a:bodyPr>
            <a:normAutofit fontScale="55000" lnSpcReduction="20000"/>
          </a:bodyPr>
          <a:lstStyle/>
          <a:p>
            <a:pPr>
              <a:spcAft>
                <a:spcPts val="1600"/>
              </a:spcAft>
            </a:pPr>
            <a:endParaRPr lang="en-US" sz="2800" dirty="0">
              <a:solidFill>
                <a:schemeClr val="bg1"/>
              </a:solidFill>
              <a:latin typeface="Abadi MT Condensed Extra Bold"/>
            </a:endParaRPr>
          </a:p>
          <a:p>
            <a:pPr>
              <a:spcAft>
                <a:spcPts val="1600"/>
              </a:spcAft>
            </a:pPr>
            <a:r>
              <a:rPr lang="en-US" sz="2800" dirty="0">
                <a:solidFill>
                  <a:schemeClr val="bg1"/>
                </a:solidFill>
                <a:latin typeface="Abadi MT Condensed Extra Bold"/>
              </a:rPr>
              <a:t>Engaging in "essential" activities</a:t>
            </a:r>
            <a:endParaRPr lang="en-US" dirty="0">
              <a:solidFill>
                <a:schemeClr val="bg1"/>
              </a:solidFill>
            </a:endParaRPr>
          </a:p>
          <a:p>
            <a:pPr lvl="1">
              <a:spcAft>
                <a:spcPts val="1600"/>
              </a:spcAft>
            </a:pPr>
            <a:r>
              <a:rPr lang="en-US" sz="2600" dirty="0">
                <a:solidFill>
                  <a:schemeClr val="bg1"/>
                </a:solidFill>
                <a:latin typeface="Abadi MT Condensed Extra Bold"/>
              </a:rPr>
              <a:t>Obtaining food, beverages, goods, or services</a:t>
            </a:r>
            <a:endParaRPr lang="en-US" sz="2600" dirty="0">
              <a:solidFill>
                <a:schemeClr val="bg1"/>
              </a:solidFill>
              <a:latin typeface="Abadi MT Condensed Extra Bold" charset="0"/>
            </a:endParaRPr>
          </a:p>
          <a:p>
            <a:pPr lvl="1">
              <a:spcAft>
                <a:spcPts val="1600"/>
              </a:spcAft>
            </a:pPr>
            <a:r>
              <a:rPr lang="en-US" sz="2600" dirty="0">
                <a:solidFill>
                  <a:schemeClr val="bg1"/>
                </a:solidFill>
                <a:latin typeface="Abadi MT Condensed Extra Bold"/>
              </a:rPr>
              <a:t>Seeking medical attention, essential social services, or emergency services</a:t>
            </a:r>
          </a:p>
          <a:p>
            <a:pPr lvl="1">
              <a:spcAft>
                <a:spcPts val="1600"/>
              </a:spcAft>
            </a:pPr>
            <a:r>
              <a:rPr lang="en-US" sz="2600" dirty="0">
                <a:solidFill>
                  <a:schemeClr val="bg1"/>
                </a:solidFill>
                <a:latin typeface="Abadi MT Condensed Extra Bold"/>
              </a:rPr>
              <a:t>Taking care of other individuals, animals, or visiting the home of a family member </a:t>
            </a:r>
            <a:endParaRPr lang="en-US" sz="2600" dirty="0">
              <a:solidFill>
                <a:schemeClr val="bg1"/>
              </a:solidFill>
              <a:latin typeface="Abadi MT Condensed Extra Bold" charset="0"/>
            </a:endParaRPr>
          </a:p>
          <a:p>
            <a:pPr lvl="1">
              <a:spcAft>
                <a:spcPts val="1600"/>
              </a:spcAft>
            </a:pPr>
            <a:r>
              <a:rPr lang="en-US" sz="2600" dirty="0">
                <a:solidFill>
                  <a:schemeClr val="bg1"/>
                </a:solidFill>
                <a:latin typeface="Abadi MT Condensed Extra Bold"/>
              </a:rPr>
              <a:t>Traveling to and from one's place of work, residence, or place of worship</a:t>
            </a:r>
            <a:endParaRPr lang="en-US" sz="2600" dirty="0">
              <a:solidFill>
                <a:schemeClr val="bg1"/>
              </a:solidFill>
              <a:latin typeface="Abadi MT Condensed Extra Bold" charset="0"/>
            </a:endParaRPr>
          </a:p>
          <a:p>
            <a:pPr lvl="1">
              <a:spcAft>
                <a:spcPts val="1600"/>
              </a:spcAft>
            </a:pPr>
            <a:r>
              <a:rPr lang="en-US" sz="2600" dirty="0">
                <a:solidFill>
                  <a:schemeClr val="bg1"/>
                </a:solidFill>
                <a:latin typeface="Abadi MT Condensed Extra Bold"/>
              </a:rPr>
              <a:t>Engaging in outdoor activity including exercise as long as social distancing occurs</a:t>
            </a:r>
            <a:endParaRPr lang="en-US" sz="2600" dirty="0">
              <a:solidFill>
                <a:schemeClr val="bg1"/>
              </a:solidFill>
              <a:latin typeface="Abadi MT Condensed Extra Bold" charset="0"/>
            </a:endParaRPr>
          </a:p>
          <a:p>
            <a:pPr lvl="1">
              <a:spcAft>
                <a:spcPts val="1600"/>
              </a:spcAft>
            </a:pPr>
            <a:r>
              <a:rPr lang="en-US" sz="2600" dirty="0">
                <a:solidFill>
                  <a:schemeClr val="bg1"/>
                </a:solidFill>
                <a:ea typeface="+mn-lt"/>
                <a:cs typeface="+mn-lt"/>
              </a:rPr>
              <a:t>Volunteering with organizations that provide charitable or social services</a:t>
            </a:r>
            <a:endParaRPr lang="en-US" sz="2600" dirty="0">
              <a:solidFill>
                <a:schemeClr val="bg1"/>
              </a:solidFill>
              <a:latin typeface="Abadi MT Condensed Extra Bold" charset="0"/>
            </a:endParaRPr>
          </a:p>
          <a:p>
            <a:pPr lvl="1">
              <a:spcAft>
                <a:spcPts val="1600"/>
              </a:spcAft>
            </a:pPr>
            <a:endParaRPr lang="en-US" sz="2600" dirty="0">
              <a:solidFill>
                <a:schemeClr val="bg1"/>
              </a:solidFill>
              <a:latin typeface="Abadi MT Condensed Extra Bold" charset="0"/>
            </a:endParaRPr>
          </a:p>
          <a:p>
            <a:pPr lvl="1">
              <a:spcAft>
                <a:spcPts val="1600"/>
              </a:spcAft>
            </a:pPr>
            <a:endParaRPr lang="en-US" sz="2600" dirty="0">
              <a:solidFill>
                <a:schemeClr val="bg1"/>
              </a:solidFill>
              <a:latin typeface="Abadi MT Condensed Extra Bold" charset="0"/>
            </a:endParaRPr>
          </a:p>
        </p:txBody>
      </p:sp>
      <p:pic>
        <p:nvPicPr>
          <p:cNvPr id="6"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29154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Stay at Home order: VA law enforcement responses</a:t>
            </a:r>
            <a:endParaRPr lang="en-US">
              <a:latin typeface="Abadi MT Condensed Extra Bold" charset="0"/>
            </a:endParaRPr>
          </a:p>
        </p:txBody>
      </p:sp>
      <p:sp>
        <p:nvSpPr>
          <p:cNvPr id="67588" name="Rectangle 3"/>
          <p:cNvSpPr>
            <a:spLocks noGrp="1" noChangeArrowheads="1"/>
          </p:cNvSpPr>
          <p:nvPr>
            <p:ph idx="1"/>
          </p:nvPr>
        </p:nvSpPr>
        <p:spPr>
          <a:xfrm>
            <a:off x="685800" y="2133600"/>
            <a:ext cx="7696200" cy="3200400"/>
          </a:xfrm>
        </p:spPr>
        <p:txBody>
          <a:bodyPr>
            <a:normAutofit fontScale="92500"/>
          </a:bodyPr>
          <a:lstStyle/>
          <a:p>
            <a:pPr marL="457200" indent="-457200">
              <a:spcAft>
                <a:spcPts val="1600"/>
              </a:spcAft>
            </a:pPr>
            <a:r>
              <a:rPr lang="en-US" sz="2800">
                <a:solidFill>
                  <a:srgbClr val="161616"/>
                </a:solidFill>
                <a:latin typeface="Abadi MT Condensed Extra Bold"/>
              </a:rPr>
              <a:t>Alexandria PD: "The stay-at-home order's travel restrictions are not criminal violations and therefore are not enforceable by police, nor can they be used for the purpose of investigative detentions or stops."</a:t>
            </a:r>
          </a:p>
          <a:p>
            <a:pPr marL="457200" indent="-457200">
              <a:spcAft>
                <a:spcPts val="1600"/>
              </a:spcAft>
            </a:pPr>
            <a:r>
              <a:rPr lang="en-US" sz="2800">
                <a:solidFill>
                  <a:srgbClr val="161616"/>
                </a:solidFill>
                <a:latin typeface="Abadi MT Condensed Extra Bold"/>
              </a:rPr>
              <a:t>Fairfax PD: "Officers shall not stop or question anyone as to why they are out of their homes."</a:t>
            </a:r>
          </a:p>
        </p:txBody>
      </p:sp>
      <p:pic>
        <p:nvPicPr>
          <p:cNvPr id="7" name="Picture 2" descr="Black WLC Logo"/>
          <p:cNvPicPr>
            <a:picLocks noChangeAspect="1" noChangeArrowheads="1"/>
          </p:cNvPicPr>
          <p:nvPr/>
        </p:nvPicPr>
        <p:blipFill>
          <a:blip r:embed="rId4"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956352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TransparentLogo"/>
          <p:cNvPicPr>
            <a:picLocks noChangeAspect="1" noChangeArrowheads="1"/>
          </p:cNvPicPr>
          <p:nvPr/>
        </p:nvPicPr>
        <p:blipFill>
          <a:blip r:embed="rId3"/>
          <a:srcRect/>
          <a:stretch>
            <a:fillRect/>
          </a:stretch>
        </p:blipFill>
        <p:spPr bwMode="auto">
          <a:xfrm>
            <a:off x="0" y="0"/>
            <a:ext cx="9144000" cy="6837363"/>
          </a:xfrm>
          <a:prstGeom prst="rect">
            <a:avLst/>
          </a:prstGeom>
          <a:noFill/>
          <a:ln w="9525">
            <a:noFill/>
            <a:miter lim="800000"/>
            <a:headEnd/>
            <a:tailEnd/>
          </a:ln>
        </p:spPr>
      </p:pic>
      <p:sp>
        <p:nvSpPr>
          <p:cNvPr id="67587" name="Rectangle 2"/>
          <p:cNvSpPr>
            <a:spLocks noGrp="1" noChangeArrowheads="1"/>
          </p:cNvSpPr>
          <p:nvPr>
            <p:ph type="title"/>
          </p:nvPr>
        </p:nvSpPr>
        <p:spPr>
          <a:xfrm>
            <a:off x="609600" y="609600"/>
            <a:ext cx="7848600" cy="1371600"/>
          </a:xfrm>
        </p:spPr>
        <p:txBody>
          <a:bodyPr/>
          <a:lstStyle/>
          <a:p>
            <a:pPr eaLnBrk="1" hangingPunct="1"/>
            <a:r>
              <a:rPr lang="en-US" b="1">
                <a:latin typeface="Abadi MT Condensed Extra Bold" charset="0"/>
              </a:rPr>
              <a:t>Stay at Home order: DC </a:t>
            </a:r>
            <a:endParaRPr lang="en-US">
              <a:latin typeface="Abadi MT Condensed Extra Bold" charset="0"/>
            </a:endParaRPr>
          </a:p>
        </p:txBody>
      </p:sp>
      <p:sp>
        <p:nvSpPr>
          <p:cNvPr id="67588" name="Rectangle 3"/>
          <p:cNvSpPr>
            <a:spLocks noGrp="1" noChangeArrowheads="1"/>
          </p:cNvSpPr>
          <p:nvPr>
            <p:ph idx="1"/>
          </p:nvPr>
        </p:nvSpPr>
        <p:spPr>
          <a:xfrm>
            <a:off x="685800" y="2133600"/>
            <a:ext cx="7696200" cy="3200400"/>
          </a:xfrm>
        </p:spPr>
        <p:txBody>
          <a:bodyPr>
            <a:normAutofit/>
          </a:bodyPr>
          <a:lstStyle/>
          <a:p>
            <a:pPr>
              <a:spcAft>
                <a:spcPts val="1600"/>
              </a:spcAft>
            </a:pPr>
            <a:r>
              <a:rPr lang="en-US" sz="2800">
                <a:solidFill>
                  <a:srgbClr val="161616"/>
                </a:solidFill>
                <a:latin typeface="Abadi MT Condensed Extra Bold"/>
              </a:rPr>
              <a:t>Issued March 30, 2020</a:t>
            </a:r>
          </a:p>
          <a:p>
            <a:pPr>
              <a:spcAft>
                <a:spcPts val="1600"/>
              </a:spcAft>
            </a:pPr>
            <a:r>
              <a:rPr lang="en-US" sz="2800">
                <a:solidFill>
                  <a:srgbClr val="161616"/>
                </a:solidFill>
                <a:latin typeface="Abadi MT Condensed Extra Bold"/>
              </a:rPr>
              <a:t>Remains in effect until May 15, 2020</a:t>
            </a:r>
          </a:p>
          <a:p>
            <a:pPr>
              <a:spcAft>
                <a:spcPts val="1600"/>
              </a:spcAft>
            </a:pPr>
            <a:r>
              <a:rPr lang="en-US" sz="2800">
                <a:ea typeface="+mn-lt"/>
                <a:cs typeface="+mn-lt"/>
                <a:hlinkClick r:id="rId4"/>
              </a:rPr>
              <a:t>https://mayor.dc.gov/release/mayor-bowser-issues-stay-home-order</a:t>
            </a:r>
            <a:r>
              <a:rPr lang="en-US" sz="2800">
                <a:ea typeface="+mn-lt"/>
                <a:cs typeface="+mn-lt"/>
              </a:rPr>
              <a:t> </a:t>
            </a:r>
            <a:endParaRPr lang="en-US" sz="2800">
              <a:solidFill>
                <a:srgbClr val="161616"/>
              </a:solidFill>
              <a:latin typeface="Abadi MT Condensed Extra Bold" charset="0"/>
            </a:endParaRPr>
          </a:p>
        </p:txBody>
      </p:sp>
      <p:pic>
        <p:nvPicPr>
          <p:cNvPr id="7" name="Picture 2" descr="Black WLC Logo"/>
          <p:cNvPicPr>
            <a:picLocks noChangeAspect="1" noChangeArrowheads="1"/>
          </p:cNvPicPr>
          <p:nvPr/>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170483" y="6103659"/>
            <a:ext cx="3429967" cy="468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405169324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70</TotalTime>
  <Words>8836</Words>
  <Application>Microsoft Office PowerPoint</Application>
  <PresentationFormat>On-screen Show (4:3)</PresentationFormat>
  <Paragraphs>534</Paragraphs>
  <Slides>38</Slides>
  <Notes>38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ＭＳ Ｐゴシック</vt:lpstr>
      <vt:lpstr>Abadi MT Condensed</vt:lpstr>
      <vt:lpstr>Abadi MT Condensed Extra Bold</vt:lpstr>
      <vt:lpstr>Arial</vt:lpstr>
      <vt:lpstr>Calibri</vt:lpstr>
      <vt:lpstr>Century Gothic</vt:lpstr>
      <vt:lpstr>Wingdings</vt:lpstr>
      <vt:lpstr>Wingdings 3</vt:lpstr>
      <vt:lpstr>Slice</vt:lpstr>
      <vt:lpstr>Covid-19: Know your rights training  </vt:lpstr>
      <vt:lpstr>What is a State of emergency?</vt:lpstr>
      <vt:lpstr>Stay at Home order: MD </vt:lpstr>
      <vt:lpstr>Stay at Home order: MD Permissible activity </vt:lpstr>
      <vt:lpstr>Stay at Home order: MD law enforcement responses</vt:lpstr>
      <vt:lpstr>Stay at Home order: VA </vt:lpstr>
      <vt:lpstr>Stay at Home order: VA Permissible activity </vt:lpstr>
      <vt:lpstr>Stay at Home order: VA law enforcement responses</vt:lpstr>
      <vt:lpstr>Stay at Home order: DC </vt:lpstr>
      <vt:lpstr>Stay at Home order: DC Permissible activities </vt:lpstr>
      <vt:lpstr>Stay at Home order: DC law enforcement responses</vt:lpstr>
      <vt:lpstr>What rights do I have During the State of emergency</vt:lpstr>
      <vt:lpstr>PowerPoint Presentation</vt:lpstr>
      <vt:lpstr>Things to remember</vt:lpstr>
      <vt:lpstr>The Right to Remain Silent</vt:lpstr>
      <vt:lpstr>The Right to be Free from "Unreasonable Searches and Seizures"</vt:lpstr>
      <vt:lpstr>The Right to be Free from "Unreasonable Searches and Seizures"</vt:lpstr>
      <vt:lpstr>Search Warrants</vt:lpstr>
      <vt:lpstr>No warrant needed…</vt:lpstr>
      <vt:lpstr>Street Stops or Common InteraCTions with Law Enforcement</vt:lpstr>
      <vt:lpstr>Cops Can Lie or Trick You and they will try</vt:lpstr>
      <vt:lpstr>Tips for interacting with cops:</vt:lpstr>
      <vt:lpstr>Conversation:</vt:lpstr>
      <vt:lpstr>Detention:</vt:lpstr>
      <vt:lpstr>What to do if you are stopped by the police</vt:lpstr>
      <vt:lpstr>If you are not free to go, ask why you are being detained </vt:lpstr>
      <vt:lpstr>Am I Under Arrest?</vt:lpstr>
      <vt:lpstr>Arrest: So, you are going to jail</vt:lpstr>
      <vt:lpstr>Arrest: Searches</vt:lpstr>
      <vt:lpstr>Can I be Arrested for violating the stay at home order</vt:lpstr>
      <vt:lpstr>Assert Your Rights!</vt:lpstr>
      <vt:lpstr>The Miranda Rights</vt:lpstr>
      <vt:lpstr> "Demand of Rights" </vt:lpstr>
      <vt:lpstr>Sample Conversations With the Police</vt:lpstr>
      <vt:lpstr>CONVERSATION</vt:lpstr>
      <vt:lpstr>DETENTION</vt:lpstr>
      <vt:lpstr>ARREST</vt:lpstr>
      <vt:lpstr>Resources IF You believe your rights were violated</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Observer Training  June 1, 2013</dc:title>
  <dc:subject/>
  <dc:creator>Skye</dc:creator>
  <cp:keywords/>
  <dc:description/>
  <cp:lastModifiedBy>Megan Luckenbaugh</cp:lastModifiedBy>
  <cp:revision>11</cp:revision>
  <dcterms:created xsi:type="dcterms:W3CDTF">2015-03-19T03:16:00Z</dcterms:created>
  <dcterms:modified xsi:type="dcterms:W3CDTF">2020-05-04T16:09:48Z</dcterms:modified>
  <cp:category/>
</cp:coreProperties>
</file>